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5" r:id="rId1"/>
    <p:sldMasterId id="2147483686" r:id="rId2"/>
  </p:sldMasterIdLst>
  <p:notesMasterIdLst>
    <p:notesMasterId r:id="rId30"/>
  </p:notesMasterIdLst>
  <p:sldIdLst>
    <p:sldId id="256" r:id="rId3"/>
    <p:sldId id="257" r:id="rId4"/>
    <p:sldId id="258" r:id="rId5"/>
    <p:sldId id="259" r:id="rId6"/>
    <p:sldId id="260" r:id="rId7"/>
    <p:sldId id="261" r:id="rId8"/>
    <p:sldId id="262" r:id="rId9"/>
    <p:sldId id="263" r:id="rId10"/>
    <p:sldId id="282"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Lst>
  <p:sldSz cx="9144000" cy="5143500" type="screen16x9"/>
  <p:notesSz cx="6858000" cy="9144000"/>
  <p:embeddedFontLst>
    <p:embeddedFont>
      <p:font typeface="Calibri" panose="020F0502020204030204" pitchFamily="34" charset="0"/>
      <p:regular r:id="rId31"/>
      <p:bold r:id="rId32"/>
      <p:italic r:id="rId33"/>
      <p:boldItalic r:id="rId34"/>
    </p:embeddedFont>
    <p:embeddedFont>
      <p:font typeface="Google Sans Medium" panose="020B0604020202020204" charset="0"/>
      <p:regular r:id="rId35"/>
      <p:bold r:id="rId36"/>
      <p:italic r:id="rId37"/>
      <p:boldItalic r:id="rId38"/>
    </p:embeddedFont>
    <p:embeddedFont>
      <p:font typeface="Open Sans" panose="020B0606030504020204" pitchFamily="34" charset="0"/>
      <p:regular r:id="rId39"/>
      <p:bold r:id="rId40"/>
      <p:italic r:id="rId41"/>
      <p:boldItalic r:id="rId42"/>
    </p:embeddedFont>
    <p:embeddedFont>
      <p:font typeface="Open Sans SemiBold" panose="020B0706030804020204" pitchFamily="34" charset="0"/>
      <p:regular r:id="rId43"/>
      <p:bold r:id="rId44"/>
      <p:italic r:id="rId45"/>
      <p:bold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3" d="100"/>
          <a:sy n="143" d="100"/>
        </p:scale>
        <p:origin x="684" y="11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9.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font" Target="fonts/font16.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font" Target="fonts/font15.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6.fntdata"/><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1.fntdata"/><Relationship Id="rId44" Type="http://schemas.openxmlformats.org/officeDocument/2006/relationships/font" Target="fonts/font1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font" Target="fonts/font13.fntdata"/><Relationship Id="rId48" Type="http://schemas.openxmlformats.org/officeDocument/2006/relationships/viewProps" Target="view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d800de29cc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d800de29cc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ced80ebc1c_12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ced80ebc1c_12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ced80ebc1c_12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ced80ebc1c_12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cd03e5b752_0_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cd03e5b752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cd03e5b752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cd03e5b752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cd03e5b752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cd03e5b752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ced80ebc1c_0_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ced80ebc1c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ced80ebc1c_0_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ced80ebc1c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343048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ced80ebc1c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ced80ebc1c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cd03e5b752_0_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cd03e5b752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ced80ebc1c_0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ced80ebc1c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cd03e5b752_0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gcd03e5b752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ced80ebc1c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ced80ebc1c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ced80ebc1c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ced80ebc1c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d800de29cc_0_1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d800de29cc_0_1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cd03e5b752_0_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cd03e5b752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d800de29cc_0_2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 name="Google Shape;308;gd800de29cc_0_2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d800de29cc_0_2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d800de29cc_0_2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d12f718f8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 name="Google Shape;334;gd12f718f8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cd03e5b752_0_2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7" name="Google Shape;347;gcd03e5b752_0_2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cd03e5b752_0_2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5" name="Google Shape;355;gcd03e5b752_0_2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cd03e5b752_0_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cd03e5b752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cd03e5b752_0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6" name="Google Shape;376;gcd03e5b752_0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gcd03e5b752_0_2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1" name="Google Shape;391;gcd03e5b752_0_2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ced80ebc1c_19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5" name="Google Shape;405;gced80ebc1c_19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cd03e5b752_0_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5" name="Google Shape;415;gcd03e5b752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ue"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50" name="Google Shape;50;p12"/>
          <p:cNvSpPr/>
          <p:nvPr/>
        </p:nvSpPr>
        <p:spPr>
          <a:xfrm>
            <a:off x="0" y="329125"/>
            <a:ext cx="69300" cy="753000"/>
          </a:xfrm>
          <a:prstGeom prst="rect">
            <a:avLst/>
          </a:prstGeom>
          <a:solidFill>
            <a:srgbClr val="4285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Red">
  <p:cSld name="BLANK_1">
    <p:spTree>
      <p:nvGrpSpPr>
        <p:cNvPr id="1" name="Shape 51"/>
        <p:cNvGrpSpPr/>
        <p:nvPr/>
      </p:nvGrpSpPr>
      <p:grpSpPr>
        <a:xfrm>
          <a:off x="0" y="0"/>
          <a:ext cx="0" cy="0"/>
          <a:chOff x="0" y="0"/>
          <a:chExt cx="0" cy="0"/>
        </a:xfrm>
      </p:grpSpPr>
      <p:sp>
        <p:nvSpPr>
          <p:cNvPr id="52" name="Google Shape;52;p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53" name="Google Shape;53;p13"/>
          <p:cNvSpPr/>
          <p:nvPr/>
        </p:nvSpPr>
        <p:spPr>
          <a:xfrm>
            <a:off x="0" y="329125"/>
            <a:ext cx="69300" cy="753000"/>
          </a:xfrm>
          <a:prstGeom prst="rect">
            <a:avLst/>
          </a:prstGeom>
          <a:solidFill>
            <a:srgbClr val="EA43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Red 2">
  <p:cSld name="BLANK_1_2">
    <p:spTree>
      <p:nvGrpSpPr>
        <p:cNvPr id="1" name="Shape 54"/>
        <p:cNvGrpSpPr/>
        <p:nvPr/>
      </p:nvGrpSpPr>
      <p:grpSpPr>
        <a:xfrm>
          <a:off x="0" y="0"/>
          <a:ext cx="0" cy="0"/>
          <a:chOff x="0" y="0"/>
          <a:chExt cx="0" cy="0"/>
        </a:xfrm>
      </p:grpSpPr>
      <p:sp>
        <p:nvSpPr>
          <p:cNvPr id="55" name="Google Shape;55;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56" name="Google Shape;56;p14"/>
          <p:cNvSpPr/>
          <p:nvPr/>
        </p:nvSpPr>
        <p:spPr>
          <a:xfrm>
            <a:off x="0" y="329125"/>
            <a:ext cx="69300" cy="4485300"/>
          </a:xfrm>
          <a:prstGeom prst="rect">
            <a:avLst/>
          </a:prstGeom>
          <a:solidFill>
            <a:srgbClr val="EA43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Yellow 2">
  <p:cSld name="BLANK_1_2_1">
    <p:spTree>
      <p:nvGrpSpPr>
        <p:cNvPr id="1" name="Shape 57"/>
        <p:cNvGrpSpPr/>
        <p:nvPr/>
      </p:nvGrpSpPr>
      <p:grpSpPr>
        <a:xfrm>
          <a:off x="0" y="0"/>
          <a:ext cx="0" cy="0"/>
          <a:chOff x="0" y="0"/>
          <a:chExt cx="0" cy="0"/>
        </a:xfrm>
      </p:grpSpPr>
      <p:sp>
        <p:nvSpPr>
          <p:cNvPr id="58" name="Google Shape;58;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59" name="Google Shape;59;p15"/>
          <p:cNvSpPr/>
          <p:nvPr/>
        </p:nvSpPr>
        <p:spPr>
          <a:xfrm>
            <a:off x="0" y="329125"/>
            <a:ext cx="69300" cy="4485300"/>
          </a:xfrm>
          <a:prstGeom prst="rect">
            <a:avLst/>
          </a:prstGeom>
          <a:solidFill>
            <a:srgbClr val="FBBC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Green 2">
  <p:cSld name="BLANK_1_2_1_1">
    <p:spTree>
      <p:nvGrpSpPr>
        <p:cNvPr id="1" name="Shape 60"/>
        <p:cNvGrpSpPr/>
        <p:nvPr/>
      </p:nvGrpSpPr>
      <p:grpSpPr>
        <a:xfrm>
          <a:off x="0" y="0"/>
          <a:ext cx="0" cy="0"/>
          <a:chOff x="0" y="0"/>
          <a:chExt cx="0" cy="0"/>
        </a:xfrm>
      </p:grpSpPr>
      <p:sp>
        <p:nvSpPr>
          <p:cNvPr id="61" name="Google Shape;61;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62" name="Google Shape;62;p16"/>
          <p:cNvSpPr/>
          <p:nvPr/>
        </p:nvSpPr>
        <p:spPr>
          <a:xfrm>
            <a:off x="0" y="329125"/>
            <a:ext cx="69300" cy="4485300"/>
          </a:xfrm>
          <a:prstGeom prst="rect">
            <a:avLst/>
          </a:prstGeom>
          <a:solidFill>
            <a:srgbClr val="34A8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Yellow">
  <p:cSld name="BLANK_1_1">
    <p:spTree>
      <p:nvGrpSpPr>
        <p:cNvPr id="1" name="Shape 63"/>
        <p:cNvGrpSpPr/>
        <p:nvPr/>
      </p:nvGrpSpPr>
      <p:grpSpPr>
        <a:xfrm>
          <a:off x="0" y="0"/>
          <a:ext cx="0" cy="0"/>
          <a:chOff x="0" y="0"/>
          <a:chExt cx="0" cy="0"/>
        </a:xfrm>
      </p:grpSpPr>
      <p:sp>
        <p:nvSpPr>
          <p:cNvPr id="64" name="Google Shape;64;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65" name="Google Shape;65;p17"/>
          <p:cNvSpPr/>
          <p:nvPr/>
        </p:nvSpPr>
        <p:spPr>
          <a:xfrm>
            <a:off x="0" y="329125"/>
            <a:ext cx="69300" cy="753000"/>
          </a:xfrm>
          <a:prstGeom prst="rect">
            <a:avLst/>
          </a:prstGeom>
          <a:solidFill>
            <a:srgbClr val="FBBC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Green">
  <p:cSld name="BLANK_1_1_1">
    <p:spTree>
      <p:nvGrpSpPr>
        <p:cNvPr id="1" name="Shape 66"/>
        <p:cNvGrpSpPr/>
        <p:nvPr/>
      </p:nvGrpSpPr>
      <p:grpSpPr>
        <a:xfrm>
          <a:off x="0" y="0"/>
          <a:ext cx="0" cy="0"/>
          <a:chOff x="0" y="0"/>
          <a:chExt cx="0" cy="0"/>
        </a:xfrm>
      </p:grpSpPr>
      <p:sp>
        <p:nvSpPr>
          <p:cNvPr id="67" name="Google Shape;67;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68" name="Google Shape;68;p18"/>
          <p:cNvSpPr/>
          <p:nvPr/>
        </p:nvSpPr>
        <p:spPr>
          <a:xfrm>
            <a:off x="0" y="329125"/>
            <a:ext cx="69300" cy="753000"/>
          </a:xfrm>
          <a:prstGeom prst="rect">
            <a:avLst/>
          </a:prstGeom>
          <a:solidFill>
            <a:srgbClr val="34A8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Gray">
  <p:cSld name="BLANK_1_1_1_1">
    <p:spTree>
      <p:nvGrpSpPr>
        <p:cNvPr id="1" name="Shape 69"/>
        <p:cNvGrpSpPr/>
        <p:nvPr/>
      </p:nvGrpSpPr>
      <p:grpSpPr>
        <a:xfrm>
          <a:off x="0" y="0"/>
          <a:ext cx="0" cy="0"/>
          <a:chOff x="0" y="0"/>
          <a:chExt cx="0" cy="0"/>
        </a:xfrm>
      </p:grpSpPr>
      <p:sp>
        <p:nvSpPr>
          <p:cNvPr id="70" name="Google Shape;70;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71" name="Google Shape;71;p19"/>
          <p:cNvSpPr/>
          <p:nvPr/>
        </p:nvSpPr>
        <p:spPr>
          <a:xfrm>
            <a:off x="0" y="329125"/>
            <a:ext cx="69300" cy="753000"/>
          </a:xfrm>
          <a:prstGeom prst="rect">
            <a:avLst/>
          </a:prstGeom>
          <a:solidFill>
            <a:srgbClr val="9AA0A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6"/>
        <p:cNvGrpSpPr/>
        <p:nvPr/>
      </p:nvGrpSpPr>
      <p:grpSpPr>
        <a:xfrm>
          <a:off x="0" y="0"/>
          <a:ext cx="0" cy="0"/>
          <a:chOff x="0" y="0"/>
          <a:chExt cx="0" cy="0"/>
        </a:xfrm>
      </p:grpSpPr>
      <p:sp>
        <p:nvSpPr>
          <p:cNvPr id="77" name="Google Shape;77;p21"/>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78" name="Google Shape;78;p21"/>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9"/>
        <p:cNvGrpSpPr/>
        <p:nvPr/>
      </p:nvGrpSpPr>
      <p:grpSpPr>
        <a:xfrm>
          <a:off x="0" y="0"/>
          <a:ext cx="0" cy="0"/>
          <a:chOff x="0" y="0"/>
          <a:chExt cx="0" cy="0"/>
        </a:xfrm>
      </p:grpSpPr>
      <p:sp>
        <p:nvSpPr>
          <p:cNvPr id="80" name="Google Shape;80;p22"/>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81" name="Google Shape;81;p2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82"/>
        <p:cNvGrpSpPr/>
        <p:nvPr/>
      </p:nvGrpSpPr>
      <p:grpSpPr>
        <a:xfrm>
          <a:off x="0" y="0"/>
          <a:ext cx="0" cy="0"/>
          <a:chOff x="0" y="0"/>
          <a:chExt cx="0" cy="0"/>
        </a:xfrm>
      </p:grpSpPr>
      <p:sp>
        <p:nvSpPr>
          <p:cNvPr id="83" name="Google Shape;83;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84" name="Google Shape;84;p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85" name="Google Shape;85;p2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86"/>
        <p:cNvGrpSpPr/>
        <p:nvPr/>
      </p:nvGrpSpPr>
      <p:grpSpPr>
        <a:xfrm>
          <a:off x="0" y="0"/>
          <a:ext cx="0" cy="0"/>
          <a:chOff x="0" y="0"/>
          <a:chExt cx="0" cy="0"/>
        </a:xfrm>
      </p:grpSpPr>
      <p:sp>
        <p:nvSpPr>
          <p:cNvPr id="87" name="Google Shape;87;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88" name="Google Shape;88;p24"/>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89" name="Google Shape;89;p24"/>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90" name="Google Shape;90;p2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1"/>
        <p:cNvGrpSpPr/>
        <p:nvPr/>
      </p:nvGrpSpPr>
      <p:grpSpPr>
        <a:xfrm>
          <a:off x="0" y="0"/>
          <a:ext cx="0" cy="0"/>
          <a:chOff x="0" y="0"/>
          <a:chExt cx="0" cy="0"/>
        </a:xfrm>
      </p:grpSpPr>
      <p:sp>
        <p:nvSpPr>
          <p:cNvPr id="92" name="Google Shape;92;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3" name="Google Shape;93;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94"/>
        <p:cNvGrpSpPr/>
        <p:nvPr/>
      </p:nvGrpSpPr>
      <p:grpSpPr>
        <a:xfrm>
          <a:off x="0" y="0"/>
          <a:ext cx="0" cy="0"/>
          <a:chOff x="0" y="0"/>
          <a:chExt cx="0" cy="0"/>
        </a:xfrm>
      </p:grpSpPr>
      <p:sp>
        <p:nvSpPr>
          <p:cNvPr id="95" name="Google Shape;95;p26"/>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96" name="Google Shape;96;p26"/>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97" name="Google Shape;97;p2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98"/>
        <p:cNvGrpSpPr/>
        <p:nvPr/>
      </p:nvGrpSpPr>
      <p:grpSpPr>
        <a:xfrm>
          <a:off x="0" y="0"/>
          <a:ext cx="0" cy="0"/>
          <a:chOff x="0" y="0"/>
          <a:chExt cx="0" cy="0"/>
        </a:xfrm>
      </p:grpSpPr>
      <p:sp>
        <p:nvSpPr>
          <p:cNvPr id="99" name="Google Shape;99;p27"/>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100" name="Google Shape;100;p2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01"/>
        <p:cNvGrpSpPr/>
        <p:nvPr/>
      </p:nvGrpSpPr>
      <p:grpSpPr>
        <a:xfrm>
          <a:off x="0" y="0"/>
          <a:ext cx="0" cy="0"/>
          <a:chOff x="0" y="0"/>
          <a:chExt cx="0" cy="0"/>
        </a:xfrm>
      </p:grpSpPr>
      <p:sp>
        <p:nvSpPr>
          <p:cNvPr id="102" name="Google Shape;102;p28"/>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28"/>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104" name="Google Shape;104;p28"/>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05" name="Google Shape;105;p28"/>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106" name="Google Shape;106;p2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07"/>
        <p:cNvGrpSpPr/>
        <p:nvPr/>
      </p:nvGrpSpPr>
      <p:grpSpPr>
        <a:xfrm>
          <a:off x="0" y="0"/>
          <a:ext cx="0" cy="0"/>
          <a:chOff x="0" y="0"/>
          <a:chExt cx="0" cy="0"/>
        </a:xfrm>
      </p:grpSpPr>
      <p:sp>
        <p:nvSpPr>
          <p:cNvPr id="108" name="Google Shape;108;p29"/>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SzPts val="1800"/>
              <a:buNone/>
              <a:defRPr/>
            </a:lvl1pPr>
          </a:lstStyle>
          <a:p>
            <a:endParaRPr/>
          </a:p>
        </p:txBody>
      </p:sp>
      <p:sp>
        <p:nvSpPr>
          <p:cNvPr id="109" name="Google Shape;109;p2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10"/>
        <p:cNvGrpSpPr/>
        <p:nvPr/>
      </p:nvGrpSpPr>
      <p:grpSpPr>
        <a:xfrm>
          <a:off x="0" y="0"/>
          <a:ext cx="0" cy="0"/>
          <a:chOff x="0" y="0"/>
          <a:chExt cx="0" cy="0"/>
        </a:xfrm>
      </p:grpSpPr>
      <p:sp>
        <p:nvSpPr>
          <p:cNvPr id="111" name="Google Shape;111;p30"/>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12" name="Google Shape;112;p30"/>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113" name="Google Shape;113;p3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ue" type="blank">
  <p:cSld name="BLANK">
    <p:spTree>
      <p:nvGrpSpPr>
        <p:cNvPr id="1" name="Shape 114"/>
        <p:cNvGrpSpPr/>
        <p:nvPr/>
      </p:nvGrpSpPr>
      <p:grpSpPr>
        <a:xfrm>
          <a:off x="0" y="0"/>
          <a:ext cx="0" cy="0"/>
          <a:chOff x="0" y="0"/>
          <a:chExt cx="0" cy="0"/>
        </a:xfrm>
      </p:grpSpPr>
      <p:sp>
        <p:nvSpPr>
          <p:cNvPr id="115" name="Google Shape;115;p31"/>
          <p:cNvSpPr/>
          <p:nvPr/>
        </p:nvSpPr>
        <p:spPr>
          <a:xfrm>
            <a:off x="0" y="329125"/>
            <a:ext cx="69300" cy="753000"/>
          </a:xfrm>
          <a:prstGeom prst="rect">
            <a:avLst/>
          </a:prstGeom>
          <a:solidFill>
            <a:srgbClr val="4285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6" name="Google Shape;116;p31"/>
          <p:cNvPicPr preferRelativeResize="0"/>
          <p:nvPr/>
        </p:nvPicPr>
        <p:blipFill>
          <a:blip r:embed="rId2">
            <a:alphaModFix/>
          </a:blip>
          <a:stretch>
            <a:fillRect/>
          </a:stretch>
        </p:blipFill>
        <p:spPr>
          <a:xfrm>
            <a:off x="8421700" y="4841325"/>
            <a:ext cx="464875" cy="156650"/>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Red">
  <p:cSld name="BLANK_1">
    <p:spTree>
      <p:nvGrpSpPr>
        <p:cNvPr id="1" name="Shape 117"/>
        <p:cNvGrpSpPr/>
        <p:nvPr/>
      </p:nvGrpSpPr>
      <p:grpSpPr>
        <a:xfrm>
          <a:off x="0" y="0"/>
          <a:ext cx="0" cy="0"/>
          <a:chOff x="0" y="0"/>
          <a:chExt cx="0" cy="0"/>
        </a:xfrm>
      </p:grpSpPr>
      <p:sp>
        <p:nvSpPr>
          <p:cNvPr id="118" name="Google Shape;118;p32"/>
          <p:cNvSpPr/>
          <p:nvPr/>
        </p:nvSpPr>
        <p:spPr>
          <a:xfrm>
            <a:off x="0" y="329125"/>
            <a:ext cx="69300" cy="753000"/>
          </a:xfrm>
          <a:prstGeom prst="rect">
            <a:avLst/>
          </a:prstGeom>
          <a:solidFill>
            <a:srgbClr val="EA43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9" name="Google Shape;119;p32"/>
          <p:cNvPicPr preferRelativeResize="0"/>
          <p:nvPr/>
        </p:nvPicPr>
        <p:blipFill>
          <a:blip r:embed="rId2">
            <a:alphaModFix/>
          </a:blip>
          <a:stretch>
            <a:fillRect/>
          </a:stretch>
        </p:blipFill>
        <p:spPr>
          <a:xfrm>
            <a:off x="8421700" y="4841325"/>
            <a:ext cx="464875" cy="156650"/>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Red 2">
  <p:cSld name="BLANK_1_2">
    <p:spTree>
      <p:nvGrpSpPr>
        <p:cNvPr id="1" name="Shape 120"/>
        <p:cNvGrpSpPr/>
        <p:nvPr/>
      </p:nvGrpSpPr>
      <p:grpSpPr>
        <a:xfrm>
          <a:off x="0" y="0"/>
          <a:ext cx="0" cy="0"/>
          <a:chOff x="0" y="0"/>
          <a:chExt cx="0" cy="0"/>
        </a:xfrm>
      </p:grpSpPr>
      <p:sp>
        <p:nvSpPr>
          <p:cNvPr id="121" name="Google Shape;121;p33"/>
          <p:cNvSpPr/>
          <p:nvPr/>
        </p:nvSpPr>
        <p:spPr>
          <a:xfrm>
            <a:off x="0" y="329125"/>
            <a:ext cx="69300" cy="4485300"/>
          </a:xfrm>
          <a:prstGeom prst="rect">
            <a:avLst/>
          </a:prstGeom>
          <a:solidFill>
            <a:srgbClr val="EA43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2" name="Google Shape;122;p33"/>
          <p:cNvPicPr preferRelativeResize="0"/>
          <p:nvPr/>
        </p:nvPicPr>
        <p:blipFill>
          <a:blip r:embed="rId2">
            <a:alphaModFix/>
          </a:blip>
          <a:stretch>
            <a:fillRect/>
          </a:stretch>
        </p:blipFill>
        <p:spPr>
          <a:xfrm>
            <a:off x="8421700" y="4841325"/>
            <a:ext cx="464875" cy="156650"/>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Yellow 2">
  <p:cSld name="BLANK_1_2_1">
    <p:spTree>
      <p:nvGrpSpPr>
        <p:cNvPr id="1" name="Shape 123"/>
        <p:cNvGrpSpPr/>
        <p:nvPr/>
      </p:nvGrpSpPr>
      <p:grpSpPr>
        <a:xfrm>
          <a:off x="0" y="0"/>
          <a:ext cx="0" cy="0"/>
          <a:chOff x="0" y="0"/>
          <a:chExt cx="0" cy="0"/>
        </a:xfrm>
      </p:grpSpPr>
      <p:sp>
        <p:nvSpPr>
          <p:cNvPr id="124" name="Google Shape;124;p34"/>
          <p:cNvSpPr/>
          <p:nvPr/>
        </p:nvSpPr>
        <p:spPr>
          <a:xfrm>
            <a:off x="0" y="329125"/>
            <a:ext cx="69300" cy="4485300"/>
          </a:xfrm>
          <a:prstGeom prst="rect">
            <a:avLst/>
          </a:prstGeom>
          <a:solidFill>
            <a:srgbClr val="FBBC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5" name="Google Shape;125;p34"/>
          <p:cNvPicPr preferRelativeResize="0"/>
          <p:nvPr/>
        </p:nvPicPr>
        <p:blipFill>
          <a:blip r:embed="rId2">
            <a:alphaModFix/>
          </a:blip>
          <a:stretch>
            <a:fillRect/>
          </a:stretch>
        </p:blipFill>
        <p:spPr>
          <a:xfrm>
            <a:off x="8421700" y="4841325"/>
            <a:ext cx="464875" cy="156650"/>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Green 2">
  <p:cSld name="BLANK_1_2_1_1">
    <p:spTree>
      <p:nvGrpSpPr>
        <p:cNvPr id="1" name="Shape 126"/>
        <p:cNvGrpSpPr/>
        <p:nvPr/>
      </p:nvGrpSpPr>
      <p:grpSpPr>
        <a:xfrm>
          <a:off x="0" y="0"/>
          <a:ext cx="0" cy="0"/>
          <a:chOff x="0" y="0"/>
          <a:chExt cx="0" cy="0"/>
        </a:xfrm>
      </p:grpSpPr>
      <p:sp>
        <p:nvSpPr>
          <p:cNvPr id="127" name="Google Shape;127;p35"/>
          <p:cNvSpPr/>
          <p:nvPr/>
        </p:nvSpPr>
        <p:spPr>
          <a:xfrm>
            <a:off x="0" y="329125"/>
            <a:ext cx="69300" cy="4485300"/>
          </a:xfrm>
          <a:prstGeom prst="rect">
            <a:avLst/>
          </a:prstGeom>
          <a:solidFill>
            <a:srgbClr val="34A8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8" name="Google Shape;128;p35"/>
          <p:cNvPicPr preferRelativeResize="0"/>
          <p:nvPr/>
        </p:nvPicPr>
        <p:blipFill>
          <a:blip r:embed="rId2">
            <a:alphaModFix/>
          </a:blip>
          <a:stretch>
            <a:fillRect/>
          </a:stretch>
        </p:blipFill>
        <p:spPr>
          <a:xfrm>
            <a:off x="8421700" y="4841325"/>
            <a:ext cx="464875" cy="156650"/>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Yellow">
  <p:cSld name="BLANK_1_1">
    <p:spTree>
      <p:nvGrpSpPr>
        <p:cNvPr id="1" name="Shape 129"/>
        <p:cNvGrpSpPr/>
        <p:nvPr/>
      </p:nvGrpSpPr>
      <p:grpSpPr>
        <a:xfrm>
          <a:off x="0" y="0"/>
          <a:ext cx="0" cy="0"/>
          <a:chOff x="0" y="0"/>
          <a:chExt cx="0" cy="0"/>
        </a:xfrm>
      </p:grpSpPr>
      <p:sp>
        <p:nvSpPr>
          <p:cNvPr id="130" name="Google Shape;130;p36"/>
          <p:cNvSpPr/>
          <p:nvPr/>
        </p:nvSpPr>
        <p:spPr>
          <a:xfrm>
            <a:off x="0" y="329125"/>
            <a:ext cx="69300" cy="753000"/>
          </a:xfrm>
          <a:prstGeom prst="rect">
            <a:avLst/>
          </a:prstGeom>
          <a:solidFill>
            <a:srgbClr val="F2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1" name="Google Shape;131;p36"/>
          <p:cNvPicPr preferRelativeResize="0"/>
          <p:nvPr/>
        </p:nvPicPr>
        <p:blipFill>
          <a:blip r:embed="rId2">
            <a:alphaModFix/>
          </a:blip>
          <a:stretch>
            <a:fillRect/>
          </a:stretch>
        </p:blipFill>
        <p:spPr>
          <a:xfrm>
            <a:off x="8421700" y="4841325"/>
            <a:ext cx="464875" cy="156650"/>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Green">
  <p:cSld name="BLANK_1_1_1">
    <p:spTree>
      <p:nvGrpSpPr>
        <p:cNvPr id="1" name="Shape 132"/>
        <p:cNvGrpSpPr/>
        <p:nvPr/>
      </p:nvGrpSpPr>
      <p:grpSpPr>
        <a:xfrm>
          <a:off x="0" y="0"/>
          <a:ext cx="0" cy="0"/>
          <a:chOff x="0" y="0"/>
          <a:chExt cx="0" cy="0"/>
        </a:xfrm>
      </p:grpSpPr>
      <p:sp>
        <p:nvSpPr>
          <p:cNvPr id="133" name="Google Shape;133;p37"/>
          <p:cNvSpPr/>
          <p:nvPr/>
        </p:nvSpPr>
        <p:spPr>
          <a:xfrm>
            <a:off x="0" y="329125"/>
            <a:ext cx="69300" cy="753000"/>
          </a:xfrm>
          <a:prstGeom prst="rect">
            <a:avLst/>
          </a:prstGeom>
          <a:solidFill>
            <a:srgbClr val="34A8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4" name="Google Shape;134;p37"/>
          <p:cNvPicPr preferRelativeResize="0"/>
          <p:nvPr/>
        </p:nvPicPr>
        <p:blipFill>
          <a:blip r:embed="rId2">
            <a:alphaModFix/>
          </a:blip>
          <a:stretch>
            <a:fillRect/>
          </a:stretch>
        </p:blipFill>
        <p:spPr>
          <a:xfrm>
            <a:off x="8421700" y="4841325"/>
            <a:ext cx="464875" cy="156650"/>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Gray">
  <p:cSld name="BLANK_1_1_1_1">
    <p:spTree>
      <p:nvGrpSpPr>
        <p:cNvPr id="1" name="Shape 135"/>
        <p:cNvGrpSpPr/>
        <p:nvPr/>
      </p:nvGrpSpPr>
      <p:grpSpPr>
        <a:xfrm>
          <a:off x="0" y="0"/>
          <a:ext cx="0" cy="0"/>
          <a:chOff x="0" y="0"/>
          <a:chExt cx="0" cy="0"/>
        </a:xfrm>
      </p:grpSpPr>
      <p:sp>
        <p:nvSpPr>
          <p:cNvPr id="136" name="Google Shape;136;p38"/>
          <p:cNvSpPr/>
          <p:nvPr/>
        </p:nvSpPr>
        <p:spPr>
          <a:xfrm>
            <a:off x="0" y="329125"/>
            <a:ext cx="69300" cy="753000"/>
          </a:xfrm>
          <a:prstGeom prst="rect">
            <a:avLst/>
          </a:prstGeom>
          <a:solidFill>
            <a:srgbClr val="9AA0A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7" name="Google Shape;137;p38"/>
          <p:cNvPicPr preferRelativeResize="0"/>
          <p:nvPr/>
        </p:nvPicPr>
        <p:blipFill>
          <a:blip r:embed="rId2">
            <a:alphaModFix/>
          </a:blip>
          <a:stretch>
            <a:fillRect/>
          </a:stretch>
        </p:blipFill>
        <p:spPr>
          <a:xfrm>
            <a:off x="8421700" y="4841325"/>
            <a:ext cx="464875" cy="156650"/>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138"/>
        <p:cNvGrpSpPr/>
        <p:nvPr/>
      </p:nvGrpSpPr>
      <p:grpSpPr>
        <a:xfrm>
          <a:off x="0" y="0"/>
          <a:ext cx="0" cy="0"/>
          <a:chOff x="0" y="0"/>
          <a:chExt cx="0" cy="0"/>
        </a:xfrm>
      </p:grpSpPr>
      <p:pic>
        <p:nvPicPr>
          <p:cNvPr id="139" name="Google Shape;139;p39"/>
          <p:cNvPicPr preferRelativeResize="0"/>
          <p:nvPr/>
        </p:nvPicPr>
        <p:blipFill>
          <a:blip r:embed="rId2">
            <a:alphaModFix/>
          </a:blip>
          <a:stretch>
            <a:fillRect/>
          </a:stretch>
        </p:blipFill>
        <p:spPr>
          <a:xfrm>
            <a:off x="8421700" y="4841325"/>
            <a:ext cx="464875" cy="15665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21" Type="http://schemas.openxmlformats.org/officeDocument/2006/relationships/image" Target="../media/image1.png"/><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theme" Target="../theme/theme2.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72"/>
        <p:cNvGrpSpPr/>
        <p:nvPr/>
      </p:nvGrpSpPr>
      <p:grpSpPr>
        <a:xfrm>
          <a:off x="0" y="0"/>
          <a:ext cx="0" cy="0"/>
          <a:chOff x="0" y="0"/>
          <a:chExt cx="0" cy="0"/>
        </a:xfrm>
      </p:grpSpPr>
      <p:sp>
        <p:nvSpPr>
          <p:cNvPr id="73" name="Google Shape;73;p2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74" name="Google Shape;74;p20"/>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0"/>
              </a:spcBef>
              <a:spcAft>
                <a:spcPts val="0"/>
              </a:spcAft>
              <a:buClr>
                <a:schemeClr val="dk2"/>
              </a:buClr>
              <a:buSzPts val="1400"/>
              <a:buChar char="○"/>
              <a:defRPr>
                <a:solidFill>
                  <a:schemeClr val="dk2"/>
                </a:solidFill>
              </a:defRPr>
            </a:lvl2pPr>
            <a:lvl3pPr marL="1371600" lvl="2" indent="-317500" rtl="0">
              <a:lnSpc>
                <a:spcPct val="115000"/>
              </a:lnSpc>
              <a:spcBef>
                <a:spcPts val="0"/>
              </a:spcBef>
              <a:spcAft>
                <a:spcPts val="0"/>
              </a:spcAft>
              <a:buClr>
                <a:schemeClr val="dk2"/>
              </a:buClr>
              <a:buSzPts val="1400"/>
              <a:buChar char="■"/>
              <a:defRPr>
                <a:solidFill>
                  <a:schemeClr val="dk2"/>
                </a:solidFill>
              </a:defRPr>
            </a:lvl3pPr>
            <a:lvl4pPr marL="1828800" lvl="3" indent="-317500" rtl="0">
              <a:lnSpc>
                <a:spcPct val="115000"/>
              </a:lnSpc>
              <a:spcBef>
                <a:spcPts val="0"/>
              </a:spcBef>
              <a:spcAft>
                <a:spcPts val="0"/>
              </a:spcAft>
              <a:buClr>
                <a:schemeClr val="dk2"/>
              </a:buClr>
              <a:buSzPts val="1400"/>
              <a:buChar char="●"/>
              <a:defRPr>
                <a:solidFill>
                  <a:schemeClr val="dk2"/>
                </a:solidFill>
              </a:defRPr>
            </a:lvl4pPr>
            <a:lvl5pPr marL="2286000" lvl="4" indent="-317500" rtl="0">
              <a:lnSpc>
                <a:spcPct val="115000"/>
              </a:lnSpc>
              <a:spcBef>
                <a:spcPts val="0"/>
              </a:spcBef>
              <a:spcAft>
                <a:spcPts val="0"/>
              </a:spcAft>
              <a:buClr>
                <a:schemeClr val="dk2"/>
              </a:buClr>
              <a:buSzPts val="1400"/>
              <a:buChar char="○"/>
              <a:defRPr>
                <a:solidFill>
                  <a:schemeClr val="dk2"/>
                </a:solidFill>
              </a:defRPr>
            </a:lvl5pPr>
            <a:lvl6pPr marL="2743200" lvl="5" indent="-317500" rtl="0">
              <a:lnSpc>
                <a:spcPct val="115000"/>
              </a:lnSpc>
              <a:spcBef>
                <a:spcPts val="0"/>
              </a:spcBef>
              <a:spcAft>
                <a:spcPts val="0"/>
              </a:spcAft>
              <a:buClr>
                <a:schemeClr val="dk2"/>
              </a:buClr>
              <a:buSzPts val="1400"/>
              <a:buChar char="■"/>
              <a:defRPr>
                <a:solidFill>
                  <a:schemeClr val="dk2"/>
                </a:solidFill>
              </a:defRPr>
            </a:lvl6pPr>
            <a:lvl7pPr marL="3200400" lvl="6" indent="-317500" rtl="0">
              <a:lnSpc>
                <a:spcPct val="115000"/>
              </a:lnSpc>
              <a:spcBef>
                <a:spcPts val="0"/>
              </a:spcBef>
              <a:spcAft>
                <a:spcPts val="0"/>
              </a:spcAft>
              <a:buClr>
                <a:schemeClr val="dk2"/>
              </a:buClr>
              <a:buSzPts val="1400"/>
              <a:buChar char="●"/>
              <a:defRPr>
                <a:solidFill>
                  <a:schemeClr val="dk2"/>
                </a:solidFill>
              </a:defRPr>
            </a:lvl7pPr>
            <a:lvl8pPr marL="3657600" lvl="7" indent="-317500" rtl="0">
              <a:lnSpc>
                <a:spcPct val="115000"/>
              </a:lnSpc>
              <a:spcBef>
                <a:spcPts val="0"/>
              </a:spcBef>
              <a:spcAft>
                <a:spcPts val="0"/>
              </a:spcAft>
              <a:buClr>
                <a:schemeClr val="dk2"/>
              </a:buClr>
              <a:buSzPts val="1400"/>
              <a:buChar char="○"/>
              <a:defRPr>
                <a:solidFill>
                  <a:schemeClr val="dk2"/>
                </a:solidFill>
              </a:defRPr>
            </a:lvl8pPr>
            <a:lvl9pPr marL="4114800" lvl="8" indent="-317500" rtl="0">
              <a:lnSpc>
                <a:spcPct val="115000"/>
              </a:lnSpc>
              <a:spcBef>
                <a:spcPts val="0"/>
              </a:spcBef>
              <a:spcAft>
                <a:spcPts val="0"/>
              </a:spcAft>
              <a:buClr>
                <a:schemeClr val="dk2"/>
              </a:buClr>
              <a:buSzPts val="1400"/>
              <a:buChar char="■"/>
              <a:defRPr>
                <a:solidFill>
                  <a:schemeClr val="dk2"/>
                </a:solidFill>
              </a:defRPr>
            </a:lvl9pPr>
          </a:lstStyle>
          <a:p>
            <a:endParaRPr/>
          </a:p>
        </p:txBody>
      </p:sp>
      <p:pic>
        <p:nvPicPr>
          <p:cNvPr id="75" name="Google Shape;75;p20"/>
          <p:cNvPicPr preferRelativeResize="0"/>
          <p:nvPr/>
        </p:nvPicPr>
        <p:blipFill>
          <a:blip r:embed="rId21">
            <a:alphaModFix/>
          </a:blip>
          <a:stretch>
            <a:fillRect/>
          </a:stretch>
        </p:blipFill>
        <p:spPr>
          <a:xfrm>
            <a:off x="8421698" y="4841325"/>
            <a:ext cx="464876" cy="15299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 id="2147483683" r:id="rId18"/>
    <p:sldLayoutId id="2147483684"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6.xml"/><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6.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hyperlink" Target="https://www.figma.com/proto/w1polXTmKYFOPXrJeqZTc3/Art-history-app-for-art-galleries?node-id=16%3A3&amp;scaling=scale-down&amp;page-id=0%3A1&amp;starting-point-node-id=16%3A3" TargetMode="External"/><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17.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7.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1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hyperlink" Target="https://www.figma.com/proto/e86bBlzvDRyAA4Uw6dTukB/Art-history-app-for-art-galleries-3rd-iteration-High-Fidelity?node-id=16%3A3&amp;scaling=scale-down&amp;page-id=0%3A1&amp;starting-point-node-id=16%3A3&amp;show-proto-sidebar=1" TargetMode="External"/><Relationship Id="rId2" Type="http://schemas.openxmlformats.org/officeDocument/2006/relationships/notesSlide" Target="../notesSlides/notesSlide21.xml"/><Relationship Id="rId1" Type="http://schemas.openxmlformats.org/officeDocument/2006/relationships/slideLayout" Target="../slideLayouts/slideLayout17.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hyperlink" Target="mailto:wkim@wkuxdesign.com" TargetMode="External"/><Relationship Id="rId2" Type="http://schemas.openxmlformats.org/officeDocument/2006/relationships/notesSlide" Target="../notesSlides/notesSlide26.xml"/><Relationship Id="rId1" Type="http://schemas.openxmlformats.org/officeDocument/2006/relationships/slideLayout" Target="../slideLayouts/slideLayout18.xml"/><Relationship Id="rId4" Type="http://schemas.openxmlformats.org/officeDocument/2006/relationships/hyperlink" Target="http://www.wkuxdesign.com/"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285F4"/>
        </a:solidFill>
        <a:effectLst/>
      </p:bgPr>
    </p:bg>
    <p:spTree>
      <p:nvGrpSpPr>
        <p:cNvPr id="1" name="Shape 143"/>
        <p:cNvGrpSpPr/>
        <p:nvPr/>
      </p:nvGrpSpPr>
      <p:grpSpPr>
        <a:xfrm>
          <a:off x="0" y="0"/>
          <a:ext cx="0" cy="0"/>
          <a:chOff x="0" y="0"/>
          <a:chExt cx="0" cy="0"/>
        </a:xfrm>
      </p:grpSpPr>
      <p:sp>
        <p:nvSpPr>
          <p:cNvPr id="144" name="Google Shape;144;p40"/>
          <p:cNvSpPr txBox="1"/>
          <p:nvPr/>
        </p:nvSpPr>
        <p:spPr>
          <a:xfrm>
            <a:off x="517674" y="1819738"/>
            <a:ext cx="7184643" cy="615523"/>
          </a:xfrm>
          <a:prstGeom prst="rect">
            <a:avLst/>
          </a:prstGeom>
          <a:noFill/>
          <a:ln>
            <a:noFill/>
          </a:ln>
        </p:spPr>
        <p:txBody>
          <a:bodyPr spcFirstLastPara="1" wrap="square" lIns="0" tIns="91425" rIns="91425" bIns="91425" anchor="t" anchorCtr="0">
            <a:spAutoFit/>
          </a:bodyPr>
          <a:lstStyle/>
          <a:p>
            <a:pPr marL="0" lvl="0" indent="0" algn="l" rtl="0">
              <a:spcBef>
                <a:spcPts val="0"/>
              </a:spcBef>
              <a:spcAft>
                <a:spcPts val="0"/>
              </a:spcAft>
              <a:buNone/>
            </a:pPr>
            <a:r>
              <a:rPr lang="en" sz="2800" dirty="0">
                <a:solidFill>
                  <a:srgbClr val="FFFFFF"/>
                </a:solidFill>
                <a:latin typeface="Open Sans SemiBold"/>
                <a:ea typeface="Open Sans SemiBold"/>
                <a:cs typeface="Open Sans SemiBold"/>
                <a:sym typeface="Open Sans SemiBold"/>
              </a:rPr>
              <a:t>ArtInfo – Art History App for Art Galleries</a:t>
            </a:r>
            <a:endParaRPr sz="2800" dirty="0">
              <a:solidFill>
                <a:srgbClr val="FFFFFF"/>
              </a:solidFill>
              <a:latin typeface="Open Sans SemiBold"/>
              <a:ea typeface="Open Sans SemiBold"/>
              <a:cs typeface="Open Sans SemiBold"/>
              <a:sym typeface="Open Sans SemiBold"/>
            </a:endParaRPr>
          </a:p>
        </p:txBody>
      </p:sp>
      <p:sp>
        <p:nvSpPr>
          <p:cNvPr id="145" name="Google Shape;145;p40"/>
          <p:cNvSpPr txBox="1"/>
          <p:nvPr/>
        </p:nvSpPr>
        <p:spPr>
          <a:xfrm>
            <a:off x="517675" y="2769663"/>
            <a:ext cx="4931100" cy="554100"/>
          </a:xfrm>
          <a:prstGeom prst="rect">
            <a:avLst/>
          </a:prstGeom>
          <a:noFill/>
          <a:ln>
            <a:noFill/>
          </a:ln>
        </p:spPr>
        <p:txBody>
          <a:bodyPr spcFirstLastPara="1" wrap="square" lIns="0" tIns="91425" rIns="91425" bIns="91425" anchor="t" anchorCtr="0">
            <a:spAutoFit/>
          </a:bodyPr>
          <a:lstStyle/>
          <a:p>
            <a:pPr marL="0" lvl="0" indent="0" algn="l" rtl="0">
              <a:spcBef>
                <a:spcPts val="0"/>
              </a:spcBef>
              <a:spcAft>
                <a:spcPts val="0"/>
              </a:spcAft>
              <a:buNone/>
            </a:pPr>
            <a:r>
              <a:rPr lang="en" sz="2400" dirty="0">
                <a:solidFill>
                  <a:srgbClr val="FFFFFF"/>
                </a:solidFill>
                <a:latin typeface="Open Sans"/>
                <a:ea typeface="Open Sans"/>
                <a:cs typeface="Open Sans"/>
                <a:sym typeface="Open Sans"/>
              </a:rPr>
              <a:t>William Kim</a:t>
            </a:r>
            <a:endParaRPr sz="2400" dirty="0">
              <a:solidFill>
                <a:srgbClr val="FFFFFF"/>
              </a:solidFill>
              <a:latin typeface="Open Sans"/>
              <a:ea typeface="Open Sans"/>
              <a:cs typeface="Open Sans"/>
              <a:sym typeface="Open Sans"/>
            </a:endParaRPr>
          </a:p>
        </p:txBody>
      </p:sp>
      <p:cxnSp>
        <p:nvCxnSpPr>
          <p:cNvPr id="146" name="Google Shape;146;p40"/>
          <p:cNvCxnSpPr/>
          <p:nvPr/>
        </p:nvCxnSpPr>
        <p:spPr>
          <a:xfrm rot="10800000">
            <a:off x="517650" y="2670825"/>
            <a:ext cx="5808000" cy="0"/>
          </a:xfrm>
          <a:prstGeom prst="straightConnector1">
            <a:avLst/>
          </a:prstGeom>
          <a:noFill/>
          <a:ln w="19050" cap="flat" cmpd="sng">
            <a:solidFill>
              <a:srgbClr val="FFFFFF"/>
            </a:solidFill>
            <a:prstDash val="solid"/>
            <a:round/>
            <a:headEnd type="none" w="med" len="med"/>
            <a:tailEnd type="none" w="med" len="med"/>
          </a:ln>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2" name="Google Shape;152;p41"/>
          <p:cNvSpPr txBox="1"/>
          <p:nvPr/>
        </p:nvSpPr>
        <p:spPr>
          <a:xfrm>
            <a:off x="1231075" y="1604200"/>
            <a:ext cx="4086000" cy="1338798"/>
          </a:xfrm>
          <a:prstGeom prst="rect">
            <a:avLst/>
          </a:prstGeom>
          <a:noFill/>
          <a:ln>
            <a:noFill/>
          </a:ln>
        </p:spPr>
        <p:txBody>
          <a:bodyPr spcFirstLastPara="1" wrap="square" lIns="0" tIns="91425" rIns="91425" bIns="91425" anchor="t" anchorCtr="0">
            <a:spAutoFit/>
          </a:bodyPr>
          <a:lstStyle/>
          <a:p>
            <a:pPr marL="0" lvl="0" indent="0" algn="l" rtl="0">
              <a:lnSpc>
                <a:spcPct val="150000"/>
              </a:lnSpc>
              <a:spcBef>
                <a:spcPts val="0"/>
              </a:spcBef>
              <a:spcAft>
                <a:spcPts val="0"/>
              </a:spcAft>
              <a:buNone/>
            </a:pPr>
            <a:r>
              <a:rPr lang="en" dirty="0">
                <a:solidFill>
                  <a:srgbClr val="4285F4"/>
                </a:solidFill>
                <a:latin typeface="Open Sans SemiBold"/>
                <a:ea typeface="Open Sans SemiBold"/>
                <a:cs typeface="Open Sans SemiBold"/>
                <a:sym typeface="Open Sans SemiBold"/>
              </a:rPr>
              <a:t>The product: </a:t>
            </a:r>
            <a:endParaRPr dirty="0">
              <a:solidFill>
                <a:srgbClr val="4285F4"/>
              </a:solidFill>
              <a:latin typeface="Open Sans SemiBold"/>
              <a:ea typeface="Open Sans SemiBold"/>
              <a:cs typeface="Open Sans SemiBold"/>
              <a:sym typeface="Open Sans SemiBold"/>
            </a:endParaRPr>
          </a:p>
          <a:p>
            <a:pPr marL="0" lvl="0" indent="0" algn="l" rtl="0">
              <a:lnSpc>
                <a:spcPct val="150000"/>
              </a:lnSpc>
              <a:spcBef>
                <a:spcPts val="0"/>
              </a:spcBef>
              <a:spcAft>
                <a:spcPts val="0"/>
              </a:spcAft>
              <a:buClr>
                <a:schemeClr val="dk1"/>
              </a:buClr>
              <a:buSzPts val="1100"/>
              <a:buFont typeface="Arial"/>
              <a:buNone/>
            </a:pPr>
            <a:r>
              <a:rPr lang="en" sz="1200" dirty="0">
                <a:solidFill>
                  <a:srgbClr val="5F6368"/>
                </a:solidFill>
                <a:latin typeface="Open Sans"/>
                <a:ea typeface="Open Sans"/>
                <a:cs typeface="Open Sans"/>
                <a:sym typeface="Open Sans"/>
              </a:rPr>
              <a:t>This app is an art history of artwork that is exhibited in a local art gallery. This app provides deeper immersion to visitors in addition to view artwork in the gallery.</a:t>
            </a:r>
            <a:endParaRPr sz="1200" b="1" dirty="0">
              <a:solidFill>
                <a:srgbClr val="1967D2"/>
              </a:solidFill>
              <a:latin typeface="Open Sans"/>
              <a:ea typeface="Open Sans"/>
              <a:cs typeface="Open Sans"/>
              <a:sym typeface="Open Sans"/>
            </a:endParaRPr>
          </a:p>
        </p:txBody>
      </p:sp>
      <p:sp>
        <p:nvSpPr>
          <p:cNvPr id="153" name="Google Shape;153;p41"/>
          <p:cNvSpPr txBox="1"/>
          <p:nvPr/>
        </p:nvSpPr>
        <p:spPr>
          <a:xfrm>
            <a:off x="517675" y="524350"/>
            <a:ext cx="6155100" cy="554100"/>
          </a:xfrm>
          <a:prstGeom prst="rect">
            <a:avLst/>
          </a:prstGeom>
          <a:noFill/>
          <a:ln>
            <a:noFill/>
          </a:ln>
        </p:spPr>
        <p:txBody>
          <a:bodyPr spcFirstLastPara="1" wrap="square" lIns="0" tIns="91425" rIns="91425" bIns="91425" anchor="t" anchorCtr="0">
            <a:spAutoFit/>
          </a:bodyPr>
          <a:lstStyle/>
          <a:p>
            <a:pPr marL="0" lvl="0" indent="0" algn="l" rtl="0">
              <a:spcBef>
                <a:spcPts val="0"/>
              </a:spcBef>
              <a:spcAft>
                <a:spcPts val="0"/>
              </a:spcAft>
              <a:buNone/>
            </a:pPr>
            <a:r>
              <a:rPr lang="en" sz="2400">
                <a:solidFill>
                  <a:srgbClr val="5F6368"/>
                </a:solidFill>
                <a:latin typeface="Open Sans"/>
                <a:ea typeface="Open Sans"/>
                <a:cs typeface="Open Sans"/>
                <a:sym typeface="Open Sans"/>
              </a:rPr>
              <a:t>Project overview</a:t>
            </a:r>
            <a:endParaRPr sz="2400">
              <a:solidFill>
                <a:srgbClr val="5F6368"/>
              </a:solidFill>
              <a:latin typeface="Open Sans"/>
              <a:ea typeface="Open Sans"/>
              <a:cs typeface="Open Sans"/>
              <a:sym typeface="Open Sans"/>
            </a:endParaRPr>
          </a:p>
        </p:txBody>
      </p:sp>
      <p:sp>
        <p:nvSpPr>
          <p:cNvPr id="154" name="Google Shape;154;p41"/>
          <p:cNvSpPr/>
          <p:nvPr/>
        </p:nvSpPr>
        <p:spPr>
          <a:xfrm>
            <a:off x="517675" y="1604200"/>
            <a:ext cx="513300" cy="513300"/>
          </a:xfrm>
          <a:prstGeom prst="ellipse">
            <a:avLst/>
          </a:prstGeom>
          <a:solidFill>
            <a:srgbClr val="4285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41"/>
          <p:cNvSpPr txBox="1"/>
          <p:nvPr/>
        </p:nvSpPr>
        <p:spPr>
          <a:xfrm>
            <a:off x="1231075" y="3172985"/>
            <a:ext cx="3446100" cy="784800"/>
          </a:xfrm>
          <a:prstGeom prst="rect">
            <a:avLst/>
          </a:prstGeom>
          <a:noFill/>
          <a:ln>
            <a:noFill/>
          </a:ln>
        </p:spPr>
        <p:txBody>
          <a:bodyPr spcFirstLastPara="1" wrap="square" lIns="0" tIns="91425" rIns="91425" bIns="91425" anchor="t" anchorCtr="0">
            <a:spAutoFit/>
          </a:bodyPr>
          <a:lstStyle/>
          <a:p>
            <a:pPr marL="0" lvl="0" indent="0" algn="l" rtl="0">
              <a:lnSpc>
                <a:spcPct val="150000"/>
              </a:lnSpc>
              <a:spcBef>
                <a:spcPts val="0"/>
              </a:spcBef>
              <a:spcAft>
                <a:spcPts val="0"/>
              </a:spcAft>
              <a:buClr>
                <a:schemeClr val="dk1"/>
              </a:buClr>
              <a:buSzPts val="1100"/>
              <a:buFont typeface="Arial"/>
              <a:buNone/>
            </a:pPr>
            <a:r>
              <a:rPr lang="en" dirty="0">
                <a:solidFill>
                  <a:srgbClr val="4285F4"/>
                </a:solidFill>
                <a:latin typeface="Open Sans SemiBold"/>
                <a:ea typeface="Open Sans SemiBold"/>
                <a:cs typeface="Open Sans SemiBold"/>
                <a:sym typeface="Open Sans SemiBold"/>
              </a:rPr>
              <a:t>Project duration:</a:t>
            </a:r>
            <a:endParaRPr dirty="0">
              <a:solidFill>
                <a:srgbClr val="1967D2"/>
              </a:solidFill>
              <a:latin typeface="Open Sans SemiBold"/>
              <a:ea typeface="Open Sans SemiBold"/>
              <a:cs typeface="Open Sans SemiBold"/>
              <a:sym typeface="Open Sans SemiBold"/>
            </a:endParaRPr>
          </a:p>
          <a:p>
            <a:pPr marL="0" lvl="0" indent="0" algn="l" rtl="0">
              <a:lnSpc>
                <a:spcPct val="150000"/>
              </a:lnSpc>
              <a:spcBef>
                <a:spcPts val="0"/>
              </a:spcBef>
              <a:spcAft>
                <a:spcPts val="0"/>
              </a:spcAft>
              <a:buClr>
                <a:schemeClr val="dk1"/>
              </a:buClr>
              <a:buSzPts val="1100"/>
              <a:buFont typeface="Arial"/>
              <a:buNone/>
            </a:pPr>
            <a:r>
              <a:rPr lang="en" sz="1200" dirty="0">
                <a:solidFill>
                  <a:srgbClr val="5F6368"/>
                </a:solidFill>
                <a:latin typeface="Open Sans"/>
                <a:ea typeface="Open Sans"/>
                <a:cs typeface="Open Sans"/>
                <a:sym typeface="Open Sans"/>
              </a:rPr>
              <a:t>April 2021 to November 2021</a:t>
            </a:r>
            <a:endParaRPr sz="1200" b="1" dirty="0">
              <a:solidFill>
                <a:srgbClr val="4285F4"/>
              </a:solidFill>
              <a:latin typeface="Open Sans"/>
              <a:ea typeface="Open Sans"/>
              <a:cs typeface="Open Sans"/>
              <a:sym typeface="Open Sans"/>
            </a:endParaRPr>
          </a:p>
        </p:txBody>
      </p:sp>
      <p:sp>
        <p:nvSpPr>
          <p:cNvPr id="156" name="Google Shape;156;p41"/>
          <p:cNvSpPr/>
          <p:nvPr/>
        </p:nvSpPr>
        <p:spPr>
          <a:xfrm>
            <a:off x="517675" y="3172985"/>
            <a:ext cx="513300" cy="513300"/>
          </a:xfrm>
          <a:prstGeom prst="ellipse">
            <a:avLst/>
          </a:prstGeom>
          <a:solidFill>
            <a:srgbClr val="4285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41"/>
          <p:cNvSpPr/>
          <p:nvPr/>
        </p:nvSpPr>
        <p:spPr>
          <a:xfrm>
            <a:off x="643388" y="3299236"/>
            <a:ext cx="261874" cy="260801"/>
          </a:xfrm>
          <a:custGeom>
            <a:avLst/>
            <a:gdLst/>
            <a:ahLst/>
            <a:cxnLst/>
            <a:rect l="l" t="t" r="r" b="b"/>
            <a:pathLst>
              <a:path w="1048" h="1045" extrusionOk="0">
                <a:moveTo>
                  <a:pt x="522" y="0"/>
                </a:moveTo>
                <a:cubicBezTo>
                  <a:pt x="234" y="0"/>
                  <a:pt x="0" y="234"/>
                  <a:pt x="0" y="522"/>
                </a:cubicBezTo>
                <a:cubicBezTo>
                  <a:pt x="0" y="810"/>
                  <a:pt x="234" y="1044"/>
                  <a:pt x="522" y="1044"/>
                </a:cubicBezTo>
                <a:cubicBezTo>
                  <a:pt x="810" y="1044"/>
                  <a:pt x="1044" y="810"/>
                  <a:pt x="1044" y="522"/>
                </a:cubicBezTo>
                <a:cubicBezTo>
                  <a:pt x="1047" y="234"/>
                  <a:pt x="812" y="0"/>
                  <a:pt x="522" y="0"/>
                </a:cubicBezTo>
                <a:close/>
                <a:moveTo>
                  <a:pt x="525" y="940"/>
                </a:moveTo>
                <a:cubicBezTo>
                  <a:pt x="293" y="940"/>
                  <a:pt x="107" y="754"/>
                  <a:pt x="107" y="522"/>
                </a:cubicBezTo>
                <a:cubicBezTo>
                  <a:pt x="107" y="291"/>
                  <a:pt x="293" y="104"/>
                  <a:pt x="525" y="104"/>
                </a:cubicBezTo>
                <a:cubicBezTo>
                  <a:pt x="756" y="104"/>
                  <a:pt x="942" y="290"/>
                  <a:pt x="942" y="522"/>
                </a:cubicBezTo>
                <a:cubicBezTo>
                  <a:pt x="942" y="753"/>
                  <a:pt x="753" y="940"/>
                  <a:pt x="525" y="940"/>
                </a:cubicBezTo>
                <a:close/>
                <a:moveTo>
                  <a:pt x="471" y="259"/>
                </a:moveTo>
                <a:lnTo>
                  <a:pt x="471" y="573"/>
                </a:lnTo>
                <a:lnTo>
                  <a:pt x="745" y="736"/>
                </a:lnTo>
                <a:lnTo>
                  <a:pt x="784" y="671"/>
                </a:lnTo>
                <a:lnTo>
                  <a:pt x="550" y="533"/>
                </a:lnTo>
                <a:lnTo>
                  <a:pt x="550" y="259"/>
                </a:lnTo>
                <a:lnTo>
                  <a:pt x="471" y="259"/>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sp>
        <p:nvSpPr>
          <p:cNvPr id="158" name="Google Shape;158;p41"/>
          <p:cNvSpPr/>
          <p:nvPr/>
        </p:nvSpPr>
        <p:spPr>
          <a:xfrm>
            <a:off x="610514" y="1752262"/>
            <a:ext cx="327623" cy="217176"/>
          </a:xfrm>
          <a:custGeom>
            <a:avLst/>
            <a:gdLst/>
            <a:ahLst/>
            <a:cxnLst/>
            <a:rect l="l" t="t" r="r" b="b"/>
            <a:pathLst>
              <a:path w="1149" h="765" extrusionOk="0">
                <a:moveTo>
                  <a:pt x="191" y="96"/>
                </a:moveTo>
                <a:lnTo>
                  <a:pt x="1052" y="96"/>
                </a:lnTo>
                <a:lnTo>
                  <a:pt x="1052" y="0"/>
                </a:lnTo>
                <a:lnTo>
                  <a:pt x="191" y="0"/>
                </a:lnTo>
                <a:cubicBezTo>
                  <a:pt x="138" y="0"/>
                  <a:pt x="95" y="42"/>
                  <a:pt x="95" y="96"/>
                </a:cubicBezTo>
                <a:lnTo>
                  <a:pt x="95" y="621"/>
                </a:lnTo>
                <a:lnTo>
                  <a:pt x="0" y="621"/>
                </a:lnTo>
                <a:lnTo>
                  <a:pt x="0" y="764"/>
                </a:lnTo>
                <a:lnTo>
                  <a:pt x="668" y="764"/>
                </a:lnTo>
                <a:lnTo>
                  <a:pt x="668" y="621"/>
                </a:lnTo>
                <a:lnTo>
                  <a:pt x="191" y="621"/>
                </a:lnTo>
                <a:lnTo>
                  <a:pt x="191" y="96"/>
                </a:lnTo>
                <a:close/>
                <a:moveTo>
                  <a:pt x="1100" y="189"/>
                </a:moveTo>
                <a:lnTo>
                  <a:pt x="812" y="189"/>
                </a:lnTo>
                <a:cubicBezTo>
                  <a:pt x="787" y="189"/>
                  <a:pt x="764" y="211"/>
                  <a:pt x="764" y="237"/>
                </a:cubicBezTo>
                <a:lnTo>
                  <a:pt x="764" y="714"/>
                </a:lnTo>
                <a:cubicBezTo>
                  <a:pt x="764" y="739"/>
                  <a:pt x="787" y="762"/>
                  <a:pt x="812" y="762"/>
                </a:cubicBezTo>
                <a:lnTo>
                  <a:pt x="1100" y="762"/>
                </a:lnTo>
                <a:cubicBezTo>
                  <a:pt x="1126" y="762"/>
                  <a:pt x="1148" y="739"/>
                  <a:pt x="1148" y="714"/>
                </a:cubicBezTo>
                <a:lnTo>
                  <a:pt x="1148" y="237"/>
                </a:lnTo>
                <a:cubicBezTo>
                  <a:pt x="1145" y="211"/>
                  <a:pt x="1126" y="189"/>
                  <a:pt x="1100" y="189"/>
                </a:cubicBezTo>
                <a:close/>
                <a:moveTo>
                  <a:pt x="1052" y="621"/>
                </a:moveTo>
                <a:lnTo>
                  <a:pt x="860" y="621"/>
                </a:lnTo>
                <a:lnTo>
                  <a:pt x="860" y="285"/>
                </a:lnTo>
                <a:lnTo>
                  <a:pt x="1052" y="285"/>
                </a:lnTo>
                <a:lnTo>
                  <a:pt x="1052" y="621"/>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pic>
        <p:nvPicPr>
          <p:cNvPr id="3" name="Picture 2">
            <a:extLst>
              <a:ext uri="{FF2B5EF4-FFF2-40B4-BE49-F238E27FC236}">
                <a16:creationId xmlns:a16="http://schemas.microsoft.com/office/drawing/2014/main" id="{3AC406D1-4436-4D39-8505-0406783F5ED9}"/>
              </a:ext>
            </a:extLst>
          </p:cNvPr>
          <p:cNvPicPr>
            <a:picLocks noChangeAspect="1"/>
          </p:cNvPicPr>
          <p:nvPr/>
        </p:nvPicPr>
        <p:blipFill>
          <a:blip r:embed="rId3"/>
          <a:stretch>
            <a:fillRect/>
          </a:stretch>
        </p:blipFill>
        <p:spPr>
          <a:xfrm>
            <a:off x="5940548" y="153512"/>
            <a:ext cx="2099017" cy="454279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42"/>
          <p:cNvSpPr txBox="1"/>
          <p:nvPr/>
        </p:nvSpPr>
        <p:spPr>
          <a:xfrm>
            <a:off x="517675" y="2237975"/>
            <a:ext cx="3446100" cy="2446793"/>
          </a:xfrm>
          <a:prstGeom prst="rect">
            <a:avLst/>
          </a:prstGeom>
          <a:noFill/>
          <a:ln>
            <a:noFill/>
          </a:ln>
        </p:spPr>
        <p:txBody>
          <a:bodyPr spcFirstLastPara="1" wrap="square" lIns="0" tIns="91425" rIns="91425" bIns="91425" anchor="t" anchorCtr="0">
            <a:spAutoFit/>
          </a:bodyPr>
          <a:lstStyle/>
          <a:p>
            <a:pPr marL="0" lvl="0" indent="0" algn="l" rtl="0">
              <a:lnSpc>
                <a:spcPct val="150000"/>
              </a:lnSpc>
              <a:spcBef>
                <a:spcPts val="0"/>
              </a:spcBef>
              <a:spcAft>
                <a:spcPts val="0"/>
              </a:spcAft>
              <a:buClr>
                <a:schemeClr val="dk1"/>
              </a:buClr>
              <a:buSzPts val="1100"/>
              <a:buFont typeface="Arial"/>
              <a:buNone/>
            </a:pPr>
            <a:r>
              <a:rPr lang="en" dirty="0">
                <a:solidFill>
                  <a:srgbClr val="4285F4"/>
                </a:solidFill>
                <a:latin typeface="Open Sans SemiBold"/>
                <a:ea typeface="Open Sans SemiBold"/>
                <a:cs typeface="Open Sans SemiBold"/>
                <a:sym typeface="Open Sans SemiBold"/>
              </a:rPr>
              <a:t>The problem: </a:t>
            </a:r>
            <a:endParaRPr dirty="0">
              <a:solidFill>
                <a:srgbClr val="1967D2"/>
              </a:solidFill>
              <a:latin typeface="Open Sans SemiBold"/>
              <a:ea typeface="Open Sans SemiBold"/>
              <a:cs typeface="Open Sans SemiBold"/>
              <a:sym typeface="Open Sans SemiBold"/>
            </a:endParaRPr>
          </a:p>
          <a:p>
            <a:pPr marL="0" lvl="0" indent="0" algn="l" rtl="0">
              <a:lnSpc>
                <a:spcPct val="150000"/>
              </a:lnSpc>
              <a:spcBef>
                <a:spcPts val="0"/>
              </a:spcBef>
              <a:spcAft>
                <a:spcPts val="0"/>
              </a:spcAft>
              <a:buNone/>
            </a:pPr>
            <a:r>
              <a:rPr lang="en" sz="1200" dirty="0">
                <a:solidFill>
                  <a:srgbClr val="5F6368"/>
                </a:solidFill>
                <a:latin typeface="Open Sans"/>
                <a:ea typeface="Open Sans"/>
                <a:cs typeface="Open Sans"/>
                <a:sym typeface="Open Sans"/>
              </a:rPr>
              <a:t>Unlike museums and larger art galleries, local art galleries are generally operated in a smaller space and run by private individuals. This presents challenges where local art gallery does not posess resources that museums and larger art galleries that have, such as staff members, information medium, etc.</a:t>
            </a:r>
            <a:endParaRPr sz="1200" b="1" dirty="0">
              <a:solidFill>
                <a:srgbClr val="4285F4"/>
              </a:solidFill>
              <a:latin typeface="Open Sans"/>
              <a:ea typeface="Open Sans"/>
              <a:cs typeface="Open Sans"/>
              <a:sym typeface="Open Sans"/>
            </a:endParaRPr>
          </a:p>
        </p:txBody>
      </p:sp>
      <p:sp>
        <p:nvSpPr>
          <p:cNvPr id="165" name="Google Shape;165;p42"/>
          <p:cNvSpPr txBox="1"/>
          <p:nvPr/>
        </p:nvSpPr>
        <p:spPr>
          <a:xfrm>
            <a:off x="517675" y="524350"/>
            <a:ext cx="6155100" cy="554100"/>
          </a:xfrm>
          <a:prstGeom prst="rect">
            <a:avLst/>
          </a:prstGeom>
          <a:noFill/>
          <a:ln>
            <a:noFill/>
          </a:ln>
        </p:spPr>
        <p:txBody>
          <a:bodyPr spcFirstLastPara="1" wrap="square" lIns="0" tIns="91425" rIns="91425" bIns="91425" anchor="t" anchorCtr="0">
            <a:spAutoFit/>
          </a:bodyPr>
          <a:lstStyle/>
          <a:p>
            <a:pPr marL="0" lvl="0" indent="0" algn="l" rtl="0">
              <a:spcBef>
                <a:spcPts val="0"/>
              </a:spcBef>
              <a:spcAft>
                <a:spcPts val="0"/>
              </a:spcAft>
              <a:buNone/>
            </a:pPr>
            <a:r>
              <a:rPr lang="en" sz="2400">
                <a:solidFill>
                  <a:srgbClr val="5F6368"/>
                </a:solidFill>
                <a:latin typeface="Open Sans"/>
                <a:ea typeface="Open Sans"/>
                <a:cs typeface="Open Sans"/>
                <a:sym typeface="Open Sans"/>
              </a:rPr>
              <a:t>Project overview</a:t>
            </a:r>
            <a:endParaRPr sz="2400">
              <a:solidFill>
                <a:srgbClr val="5F6368"/>
              </a:solidFill>
              <a:latin typeface="Open Sans"/>
              <a:ea typeface="Open Sans"/>
              <a:cs typeface="Open Sans"/>
              <a:sym typeface="Open Sans"/>
            </a:endParaRPr>
          </a:p>
        </p:txBody>
      </p:sp>
      <p:sp>
        <p:nvSpPr>
          <p:cNvPr id="166" name="Google Shape;166;p42"/>
          <p:cNvSpPr/>
          <p:nvPr/>
        </p:nvSpPr>
        <p:spPr>
          <a:xfrm>
            <a:off x="517675" y="1534000"/>
            <a:ext cx="513300" cy="513300"/>
          </a:xfrm>
          <a:prstGeom prst="ellipse">
            <a:avLst/>
          </a:prstGeom>
          <a:solidFill>
            <a:srgbClr val="4285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42"/>
          <p:cNvSpPr txBox="1"/>
          <p:nvPr/>
        </p:nvSpPr>
        <p:spPr>
          <a:xfrm>
            <a:off x="4572000" y="2237975"/>
            <a:ext cx="3446100" cy="1615797"/>
          </a:xfrm>
          <a:prstGeom prst="rect">
            <a:avLst/>
          </a:prstGeom>
          <a:noFill/>
          <a:ln>
            <a:noFill/>
          </a:ln>
        </p:spPr>
        <p:txBody>
          <a:bodyPr spcFirstLastPara="1" wrap="square" lIns="0" tIns="91425" rIns="91425" bIns="91425" anchor="t" anchorCtr="0">
            <a:spAutoFit/>
          </a:bodyPr>
          <a:lstStyle/>
          <a:p>
            <a:pPr marL="0" lvl="0" indent="0" algn="l" rtl="0">
              <a:lnSpc>
                <a:spcPct val="150000"/>
              </a:lnSpc>
              <a:spcBef>
                <a:spcPts val="0"/>
              </a:spcBef>
              <a:spcAft>
                <a:spcPts val="0"/>
              </a:spcAft>
              <a:buNone/>
            </a:pPr>
            <a:r>
              <a:rPr lang="en" dirty="0">
                <a:solidFill>
                  <a:srgbClr val="4285F4"/>
                </a:solidFill>
                <a:latin typeface="Open Sans SemiBold"/>
                <a:ea typeface="Open Sans SemiBold"/>
                <a:cs typeface="Open Sans SemiBold"/>
                <a:sym typeface="Open Sans SemiBold"/>
              </a:rPr>
              <a:t>The goal: </a:t>
            </a:r>
            <a:endParaRPr dirty="0">
              <a:solidFill>
                <a:srgbClr val="1967D2"/>
              </a:solidFill>
              <a:latin typeface="Open Sans SemiBold"/>
              <a:ea typeface="Open Sans SemiBold"/>
              <a:cs typeface="Open Sans SemiBold"/>
              <a:sym typeface="Open Sans SemiBold"/>
            </a:endParaRPr>
          </a:p>
          <a:p>
            <a:pPr marL="0" lvl="0" indent="0" algn="l" rtl="0">
              <a:lnSpc>
                <a:spcPct val="150000"/>
              </a:lnSpc>
              <a:spcBef>
                <a:spcPts val="0"/>
              </a:spcBef>
              <a:spcAft>
                <a:spcPts val="0"/>
              </a:spcAft>
              <a:buNone/>
            </a:pPr>
            <a:r>
              <a:rPr lang="en" sz="1200" dirty="0">
                <a:solidFill>
                  <a:srgbClr val="5F6368"/>
                </a:solidFill>
                <a:latin typeface="Open Sans"/>
                <a:ea typeface="Open Sans"/>
                <a:cs typeface="Open Sans"/>
                <a:sym typeface="Open Sans"/>
              </a:rPr>
              <a:t>This app intends to solve this problem by providing as a resource for art gallery owners and visitors that is usually found at museum, such as tour guide, art information, etc.</a:t>
            </a:r>
            <a:endParaRPr sz="1200" b="1" dirty="0">
              <a:solidFill>
                <a:srgbClr val="4285F4"/>
              </a:solidFill>
              <a:latin typeface="Open Sans"/>
              <a:ea typeface="Open Sans"/>
              <a:cs typeface="Open Sans"/>
              <a:sym typeface="Open Sans"/>
            </a:endParaRPr>
          </a:p>
        </p:txBody>
      </p:sp>
      <p:sp>
        <p:nvSpPr>
          <p:cNvPr id="168" name="Google Shape;168;p42"/>
          <p:cNvSpPr/>
          <p:nvPr/>
        </p:nvSpPr>
        <p:spPr>
          <a:xfrm>
            <a:off x="4572000" y="1534000"/>
            <a:ext cx="513300" cy="513300"/>
          </a:xfrm>
          <a:prstGeom prst="ellipse">
            <a:avLst/>
          </a:prstGeom>
          <a:solidFill>
            <a:srgbClr val="4285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42"/>
          <p:cNvSpPr/>
          <p:nvPr/>
        </p:nvSpPr>
        <p:spPr>
          <a:xfrm>
            <a:off x="4684213" y="1653525"/>
            <a:ext cx="288875" cy="274249"/>
          </a:xfrm>
          <a:custGeom>
            <a:avLst/>
            <a:gdLst/>
            <a:ahLst/>
            <a:cxnLst/>
            <a:rect l="l" t="t" r="r" b="b"/>
            <a:pathLst>
              <a:path w="1045" h="993" extrusionOk="0">
                <a:moveTo>
                  <a:pt x="522" y="798"/>
                </a:moveTo>
                <a:lnTo>
                  <a:pt x="844" y="992"/>
                </a:lnTo>
                <a:lnTo>
                  <a:pt x="759" y="626"/>
                </a:lnTo>
                <a:lnTo>
                  <a:pt x="1044" y="378"/>
                </a:lnTo>
                <a:lnTo>
                  <a:pt x="669" y="347"/>
                </a:lnTo>
                <a:lnTo>
                  <a:pt x="522" y="0"/>
                </a:lnTo>
                <a:lnTo>
                  <a:pt x="375" y="347"/>
                </a:lnTo>
                <a:lnTo>
                  <a:pt x="0" y="378"/>
                </a:lnTo>
                <a:lnTo>
                  <a:pt x="285" y="626"/>
                </a:lnTo>
                <a:lnTo>
                  <a:pt x="200" y="992"/>
                </a:lnTo>
                <a:lnTo>
                  <a:pt x="522" y="798"/>
                </a:lnTo>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sp>
        <p:nvSpPr>
          <p:cNvPr id="170" name="Google Shape;170;p42"/>
          <p:cNvSpPr/>
          <p:nvPr/>
        </p:nvSpPr>
        <p:spPr>
          <a:xfrm>
            <a:off x="640475" y="1656801"/>
            <a:ext cx="267700" cy="267700"/>
          </a:xfrm>
          <a:custGeom>
            <a:avLst/>
            <a:gdLst/>
            <a:ahLst/>
            <a:cxnLst/>
            <a:rect l="l" t="t" r="r" b="b"/>
            <a:pathLst>
              <a:path w="209550" h="209550" extrusionOk="0">
                <a:moveTo>
                  <a:pt x="115315" y="52353"/>
                </a:moveTo>
                <a:lnTo>
                  <a:pt x="115315" y="115315"/>
                </a:lnTo>
                <a:lnTo>
                  <a:pt x="94235" y="115315"/>
                </a:lnTo>
                <a:lnTo>
                  <a:pt x="94235" y="52353"/>
                </a:lnTo>
                <a:close/>
                <a:moveTo>
                  <a:pt x="115315" y="136256"/>
                </a:moveTo>
                <a:lnTo>
                  <a:pt x="115315" y="157197"/>
                </a:lnTo>
                <a:lnTo>
                  <a:pt x="94235" y="157197"/>
                </a:lnTo>
                <a:lnTo>
                  <a:pt x="94235" y="136256"/>
                </a:lnTo>
                <a:close/>
                <a:moveTo>
                  <a:pt x="104705" y="0"/>
                </a:moveTo>
                <a:lnTo>
                  <a:pt x="99400" y="140"/>
                </a:lnTo>
                <a:lnTo>
                  <a:pt x="94095" y="558"/>
                </a:lnTo>
                <a:lnTo>
                  <a:pt x="88790" y="1256"/>
                </a:lnTo>
                <a:lnTo>
                  <a:pt x="83625" y="2094"/>
                </a:lnTo>
                <a:lnTo>
                  <a:pt x="78599" y="3351"/>
                </a:lnTo>
                <a:lnTo>
                  <a:pt x="73573" y="4747"/>
                </a:lnTo>
                <a:lnTo>
                  <a:pt x="68687" y="6422"/>
                </a:lnTo>
                <a:lnTo>
                  <a:pt x="63940" y="8237"/>
                </a:lnTo>
                <a:lnTo>
                  <a:pt x="59333" y="10331"/>
                </a:lnTo>
                <a:lnTo>
                  <a:pt x="54866" y="12704"/>
                </a:lnTo>
                <a:lnTo>
                  <a:pt x="50398" y="15217"/>
                </a:lnTo>
                <a:lnTo>
                  <a:pt x="46210" y="17870"/>
                </a:lnTo>
                <a:lnTo>
                  <a:pt x="42022" y="20801"/>
                </a:lnTo>
                <a:lnTo>
                  <a:pt x="38113" y="23873"/>
                </a:lnTo>
                <a:lnTo>
                  <a:pt x="34343" y="27223"/>
                </a:lnTo>
                <a:lnTo>
                  <a:pt x="30714" y="30714"/>
                </a:lnTo>
                <a:lnTo>
                  <a:pt x="27223" y="34343"/>
                </a:lnTo>
                <a:lnTo>
                  <a:pt x="23873" y="38113"/>
                </a:lnTo>
                <a:lnTo>
                  <a:pt x="20801" y="42161"/>
                </a:lnTo>
                <a:lnTo>
                  <a:pt x="17870" y="46210"/>
                </a:lnTo>
                <a:lnTo>
                  <a:pt x="15217" y="50398"/>
                </a:lnTo>
                <a:lnTo>
                  <a:pt x="12704" y="54866"/>
                </a:lnTo>
                <a:lnTo>
                  <a:pt x="10331" y="59333"/>
                </a:lnTo>
                <a:lnTo>
                  <a:pt x="8237" y="63940"/>
                </a:lnTo>
                <a:lnTo>
                  <a:pt x="6282" y="68826"/>
                </a:lnTo>
                <a:lnTo>
                  <a:pt x="4747" y="73573"/>
                </a:lnTo>
                <a:lnTo>
                  <a:pt x="3351" y="78599"/>
                </a:lnTo>
                <a:lnTo>
                  <a:pt x="2094" y="83625"/>
                </a:lnTo>
                <a:lnTo>
                  <a:pt x="1256" y="88790"/>
                </a:lnTo>
                <a:lnTo>
                  <a:pt x="558" y="94095"/>
                </a:lnTo>
                <a:lnTo>
                  <a:pt x="140" y="99400"/>
                </a:lnTo>
                <a:lnTo>
                  <a:pt x="0" y="104845"/>
                </a:lnTo>
                <a:lnTo>
                  <a:pt x="140" y="110150"/>
                </a:lnTo>
                <a:lnTo>
                  <a:pt x="558" y="115455"/>
                </a:lnTo>
                <a:lnTo>
                  <a:pt x="1256" y="120760"/>
                </a:lnTo>
                <a:lnTo>
                  <a:pt x="2094" y="125925"/>
                </a:lnTo>
                <a:lnTo>
                  <a:pt x="3351" y="130951"/>
                </a:lnTo>
                <a:lnTo>
                  <a:pt x="4747" y="135977"/>
                </a:lnTo>
                <a:lnTo>
                  <a:pt x="6282" y="140863"/>
                </a:lnTo>
                <a:lnTo>
                  <a:pt x="8237" y="145610"/>
                </a:lnTo>
                <a:lnTo>
                  <a:pt x="10331" y="150217"/>
                </a:lnTo>
                <a:lnTo>
                  <a:pt x="12704" y="154684"/>
                </a:lnTo>
                <a:lnTo>
                  <a:pt x="15217" y="159152"/>
                </a:lnTo>
                <a:lnTo>
                  <a:pt x="17870" y="163340"/>
                </a:lnTo>
                <a:lnTo>
                  <a:pt x="20801" y="167528"/>
                </a:lnTo>
                <a:lnTo>
                  <a:pt x="23873" y="171437"/>
                </a:lnTo>
                <a:lnTo>
                  <a:pt x="27223" y="175207"/>
                </a:lnTo>
                <a:lnTo>
                  <a:pt x="30714" y="178836"/>
                </a:lnTo>
                <a:lnTo>
                  <a:pt x="34343" y="182327"/>
                </a:lnTo>
                <a:lnTo>
                  <a:pt x="38113" y="185677"/>
                </a:lnTo>
                <a:lnTo>
                  <a:pt x="42022" y="188749"/>
                </a:lnTo>
                <a:lnTo>
                  <a:pt x="46210" y="191680"/>
                </a:lnTo>
                <a:lnTo>
                  <a:pt x="50398" y="194333"/>
                </a:lnTo>
                <a:lnTo>
                  <a:pt x="54866" y="196846"/>
                </a:lnTo>
                <a:lnTo>
                  <a:pt x="59333" y="199219"/>
                </a:lnTo>
                <a:lnTo>
                  <a:pt x="63940" y="201313"/>
                </a:lnTo>
                <a:lnTo>
                  <a:pt x="68687" y="203268"/>
                </a:lnTo>
                <a:lnTo>
                  <a:pt x="73573" y="204803"/>
                </a:lnTo>
                <a:lnTo>
                  <a:pt x="78599" y="206199"/>
                </a:lnTo>
                <a:lnTo>
                  <a:pt x="83625" y="207456"/>
                </a:lnTo>
                <a:lnTo>
                  <a:pt x="88790" y="208294"/>
                </a:lnTo>
                <a:lnTo>
                  <a:pt x="94095" y="208992"/>
                </a:lnTo>
                <a:lnTo>
                  <a:pt x="99400" y="209410"/>
                </a:lnTo>
                <a:lnTo>
                  <a:pt x="104705" y="209550"/>
                </a:lnTo>
                <a:lnTo>
                  <a:pt x="110150" y="209410"/>
                </a:lnTo>
                <a:lnTo>
                  <a:pt x="115455" y="208992"/>
                </a:lnTo>
                <a:lnTo>
                  <a:pt x="120760" y="208294"/>
                </a:lnTo>
                <a:lnTo>
                  <a:pt x="125925" y="207456"/>
                </a:lnTo>
                <a:lnTo>
                  <a:pt x="130951" y="206199"/>
                </a:lnTo>
                <a:lnTo>
                  <a:pt x="135977" y="204803"/>
                </a:lnTo>
                <a:lnTo>
                  <a:pt x="140724" y="203268"/>
                </a:lnTo>
                <a:lnTo>
                  <a:pt x="145610" y="201313"/>
                </a:lnTo>
                <a:lnTo>
                  <a:pt x="150217" y="199219"/>
                </a:lnTo>
                <a:lnTo>
                  <a:pt x="154684" y="196846"/>
                </a:lnTo>
                <a:lnTo>
                  <a:pt x="159152" y="194333"/>
                </a:lnTo>
                <a:lnTo>
                  <a:pt x="163340" y="191680"/>
                </a:lnTo>
                <a:lnTo>
                  <a:pt x="167389" y="188749"/>
                </a:lnTo>
                <a:lnTo>
                  <a:pt x="171437" y="185677"/>
                </a:lnTo>
                <a:lnTo>
                  <a:pt x="175207" y="182327"/>
                </a:lnTo>
                <a:lnTo>
                  <a:pt x="178836" y="178836"/>
                </a:lnTo>
                <a:lnTo>
                  <a:pt x="182327" y="175207"/>
                </a:lnTo>
                <a:lnTo>
                  <a:pt x="185677" y="171437"/>
                </a:lnTo>
                <a:lnTo>
                  <a:pt x="188749" y="167528"/>
                </a:lnTo>
                <a:lnTo>
                  <a:pt x="191680" y="163340"/>
                </a:lnTo>
                <a:lnTo>
                  <a:pt x="194333" y="159152"/>
                </a:lnTo>
                <a:lnTo>
                  <a:pt x="196846" y="154684"/>
                </a:lnTo>
                <a:lnTo>
                  <a:pt x="199219" y="150217"/>
                </a:lnTo>
                <a:lnTo>
                  <a:pt x="201313" y="145610"/>
                </a:lnTo>
                <a:lnTo>
                  <a:pt x="203128" y="140863"/>
                </a:lnTo>
                <a:lnTo>
                  <a:pt x="204803" y="135977"/>
                </a:lnTo>
                <a:lnTo>
                  <a:pt x="206199" y="130951"/>
                </a:lnTo>
                <a:lnTo>
                  <a:pt x="207456" y="125925"/>
                </a:lnTo>
                <a:lnTo>
                  <a:pt x="208294" y="120760"/>
                </a:lnTo>
                <a:lnTo>
                  <a:pt x="208992" y="115455"/>
                </a:lnTo>
                <a:lnTo>
                  <a:pt x="209410" y="110150"/>
                </a:lnTo>
                <a:lnTo>
                  <a:pt x="209550" y="104845"/>
                </a:lnTo>
                <a:lnTo>
                  <a:pt x="209410" y="99400"/>
                </a:lnTo>
                <a:lnTo>
                  <a:pt x="208992" y="94095"/>
                </a:lnTo>
                <a:lnTo>
                  <a:pt x="208294" y="88790"/>
                </a:lnTo>
                <a:lnTo>
                  <a:pt x="207456" y="83625"/>
                </a:lnTo>
                <a:lnTo>
                  <a:pt x="206199" y="78599"/>
                </a:lnTo>
                <a:lnTo>
                  <a:pt x="204803" y="73573"/>
                </a:lnTo>
                <a:lnTo>
                  <a:pt x="203128" y="68826"/>
                </a:lnTo>
                <a:lnTo>
                  <a:pt x="201313" y="63940"/>
                </a:lnTo>
                <a:lnTo>
                  <a:pt x="199219" y="59333"/>
                </a:lnTo>
                <a:lnTo>
                  <a:pt x="196846" y="54866"/>
                </a:lnTo>
                <a:lnTo>
                  <a:pt x="194333" y="50398"/>
                </a:lnTo>
                <a:lnTo>
                  <a:pt x="191680" y="46210"/>
                </a:lnTo>
                <a:lnTo>
                  <a:pt x="188749" y="42161"/>
                </a:lnTo>
                <a:lnTo>
                  <a:pt x="185677" y="38113"/>
                </a:lnTo>
                <a:lnTo>
                  <a:pt x="182327" y="34343"/>
                </a:lnTo>
                <a:lnTo>
                  <a:pt x="178836" y="30714"/>
                </a:lnTo>
                <a:lnTo>
                  <a:pt x="175207" y="27223"/>
                </a:lnTo>
                <a:lnTo>
                  <a:pt x="171437" y="23873"/>
                </a:lnTo>
                <a:lnTo>
                  <a:pt x="167389" y="20801"/>
                </a:lnTo>
                <a:lnTo>
                  <a:pt x="163340" y="17870"/>
                </a:lnTo>
                <a:lnTo>
                  <a:pt x="159152" y="15217"/>
                </a:lnTo>
                <a:lnTo>
                  <a:pt x="154684" y="12704"/>
                </a:lnTo>
                <a:lnTo>
                  <a:pt x="150217" y="10331"/>
                </a:lnTo>
                <a:lnTo>
                  <a:pt x="145610" y="8237"/>
                </a:lnTo>
                <a:lnTo>
                  <a:pt x="140724" y="6422"/>
                </a:lnTo>
                <a:lnTo>
                  <a:pt x="135977" y="4747"/>
                </a:lnTo>
                <a:lnTo>
                  <a:pt x="130951" y="3351"/>
                </a:lnTo>
                <a:lnTo>
                  <a:pt x="125925" y="2094"/>
                </a:lnTo>
                <a:lnTo>
                  <a:pt x="120760" y="1256"/>
                </a:lnTo>
                <a:lnTo>
                  <a:pt x="115455" y="558"/>
                </a:lnTo>
                <a:lnTo>
                  <a:pt x="110150" y="140"/>
                </a:lnTo>
                <a:lnTo>
                  <a:pt x="10470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43"/>
          <p:cNvSpPr txBox="1"/>
          <p:nvPr/>
        </p:nvSpPr>
        <p:spPr>
          <a:xfrm>
            <a:off x="517675" y="2237975"/>
            <a:ext cx="3446100" cy="784800"/>
          </a:xfrm>
          <a:prstGeom prst="rect">
            <a:avLst/>
          </a:prstGeom>
          <a:noFill/>
          <a:ln>
            <a:noFill/>
          </a:ln>
        </p:spPr>
        <p:txBody>
          <a:bodyPr spcFirstLastPara="1" wrap="square" lIns="0" tIns="91425" rIns="91425" bIns="91425" anchor="t" anchorCtr="0">
            <a:spAutoFit/>
          </a:bodyPr>
          <a:lstStyle/>
          <a:p>
            <a:pPr marL="0" lvl="0" indent="0" algn="l" rtl="0">
              <a:lnSpc>
                <a:spcPct val="150000"/>
              </a:lnSpc>
              <a:spcBef>
                <a:spcPts val="0"/>
              </a:spcBef>
              <a:spcAft>
                <a:spcPts val="0"/>
              </a:spcAft>
              <a:buNone/>
            </a:pPr>
            <a:r>
              <a:rPr lang="en" dirty="0">
                <a:solidFill>
                  <a:srgbClr val="4285F4"/>
                </a:solidFill>
                <a:latin typeface="Open Sans SemiBold"/>
                <a:ea typeface="Open Sans SemiBold"/>
                <a:cs typeface="Open Sans SemiBold"/>
                <a:sym typeface="Open Sans SemiBold"/>
              </a:rPr>
              <a:t>My role: </a:t>
            </a:r>
            <a:endParaRPr dirty="0">
              <a:solidFill>
                <a:srgbClr val="1967D2"/>
              </a:solidFill>
              <a:latin typeface="Open Sans SemiBold"/>
              <a:ea typeface="Open Sans SemiBold"/>
              <a:cs typeface="Open Sans SemiBold"/>
              <a:sym typeface="Open Sans SemiBold"/>
            </a:endParaRPr>
          </a:p>
          <a:p>
            <a:pPr marL="0" lvl="0" indent="0" algn="l" rtl="0">
              <a:lnSpc>
                <a:spcPct val="150000"/>
              </a:lnSpc>
              <a:spcBef>
                <a:spcPts val="0"/>
              </a:spcBef>
              <a:spcAft>
                <a:spcPts val="0"/>
              </a:spcAft>
              <a:buNone/>
            </a:pPr>
            <a:r>
              <a:rPr lang="en" sz="1200" dirty="0">
                <a:solidFill>
                  <a:srgbClr val="5F6368"/>
                </a:solidFill>
                <a:latin typeface="Open Sans"/>
                <a:ea typeface="Open Sans"/>
                <a:cs typeface="Open Sans"/>
                <a:sym typeface="Open Sans"/>
              </a:rPr>
              <a:t>UX Generalist</a:t>
            </a:r>
            <a:endParaRPr sz="1200" b="1" dirty="0">
              <a:solidFill>
                <a:srgbClr val="4285F4"/>
              </a:solidFill>
              <a:latin typeface="Open Sans"/>
              <a:ea typeface="Open Sans"/>
              <a:cs typeface="Open Sans"/>
              <a:sym typeface="Open Sans"/>
            </a:endParaRPr>
          </a:p>
        </p:txBody>
      </p:sp>
      <p:sp>
        <p:nvSpPr>
          <p:cNvPr id="176" name="Google Shape;176;p43"/>
          <p:cNvSpPr txBox="1"/>
          <p:nvPr/>
        </p:nvSpPr>
        <p:spPr>
          <a:xfrm>
            <a:off x="517675" y="524350"/>
            <a:ext cx="6155100" cy="554100"/>
          </a:xfrm>
          <a:prstGeom prst="rect">
            <a:avLst/>
          </a:prstGeom>
          <a:noFill/>
          <a:ln>
            <a:noFill/>
          </a:ln>
        </p:spPr>
        <p:txBody>
          <a:bodyPr spcFirstLastPara="1" wrap="square" lIns="0" tIns="91425" rIns="91425" bIns="91425" anchor="t" anchorCtr="0">
            <a:spAutoFit/>
          </a:bodyPr>
          <a:lstStyle/>
          <a:p>
            <a:pPr marL="0" lvl="0" indent="0" algn="l" rtl="0">
              <a:spcBef>
                <a:spcPts val="0"/>
              </a:spcBef>
              <a:spcAft>
                <a:spcPts val="0"/>
              </a:spcAft>
              <a:buNone/>
            </a:pPr>
            <a:r>
              <a:rPr lang="en" sz="2400">
                <a:solidFill>
                  <a:srgbClr val="5F6368"/>
                </a:solidFill>
                <a:latin typeface="Open Sans"/>
                <a:ea typeface="Open Sans"/>
                <a:cs typeface="Open Sans"/>
                <a:sym typeface="Open Sans"/>
              </a:rPr>
              <a:t>Project overview</a:t>
            </a:r>
            <a:endParaRPr sz="2400">
              <a:solidFill>
                <a:srgbClr val="5F6368"/>
              </a:solidFill>
              <a:latin typeface="Open Sans"/>
              <a:ea typeface="Open Sans"/>
              <a:cs typeface="Open Sans"/>
              <a:sym typeface="Open Sans"/>
            </a:endParaRPr>
          </a:p>
        </p:txBody>
      </p:sp>
      <p:sp>
        <p:nvSpPr>
          <p:cNvPr id="177" name="Google Shape;177;p43"/>
          <p:cNvSpPr/>
          <p:nvPr/>
        </p:nvSpPr>
        <p:spPr>
          <a:xfrm>
            <a:off x="517675" y="1534000"/>
            <a:ext cx="513300" cy="513300"/>
          </a:xfrm>
          <a:prstGeom prst="ellipse">
            <a:avLst/>
          </a:prstGeom>
          <a:solidFill>
            <a:srgbClr val="4285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43"/>
          <p:cNvSpPr txBox="1"/>
          <p:nvPr/>
        </p:nvSpPr>
        <p:spPr>
          <a:xfrm>
            <a:off x="4572000" y="2237975"/>
            <a:ext cx="3446100" cy="1338798"/>
          </a:xfrm>
          <a:prstGeom prst="rect">
            <a:avLst/>
          </a:prstGeom>
          <a:noFill/>
          <a:ln>
            <a:noFill/>
          </a:ln>
        </p:spPr>
        <p:txBody>
          <a:bodyPr spcFirstLastPara="1" wrap="square" lIns="0" tIns="91425" rIns="91425" bIns="91425" anchor="t" anchorCtr="0">
            <a:spAutoFit/>
          </a:bodyPr>
          <a:lstStyle/>
          <a:p>
            <a:pPr marL="0" lvl="0" indent="0" algn="l" rtl="0">
              <a:lnSpc>
                <a:spcPct val="150000"/>
              </a:lnSpc>
              <a:spcBef>
                <a:spcPts val="0"/>
              </a:spcBef>
              <a:spcAft>
                <a:spcPts val="0"/>
              </a:spcAft>
              <a:buNone/>
            </a:pPr>
            <a:r>
              <a:rPr lang="en" dirty="0">
                <a:solidFill>
                  <a:srgbClr val="4285F4"/>
                </a:solidFill>
                <a:latin typeface="Open Sans SemiBold"/>
                <a:ea typeface="Open Sans SemiBold"/>
                <a:cs typeface="Open Sans SemiBold"/>
                <a:sym typeface="Open Sans SemiBold"/>
              </a:rPr>
              <a:t>Responsibilities</a:t>
            </a:r>
            <a:r>
              <a:rPr lang="en" dirty="0">
                <a:solidFill>
                  <a:srgbClr val="1967D2"/>
                </a:solidFill>
                <a:latin typeface="Open Sans SemiBold"/>
                <a:ea typeface="Open Sans SemiBold"/>
                <a:cs typeface="Open Sans SemiBold"/>
                <a:sym typeface="Open Sans SemiBold"/>
              </a:rPr>
              <a:t>: </a:t>
            </a:r>
            <a:endParaRPr dirty="0">
              <a:solidFill>
                <a:srgbClr val="1967D2"/>
              </a:solidFill>
              <a:latin typeface="Open Sans SemiBold"/>
              <a:ea typeface="Open Sans SemiBold"/>
              <a:cs typeface="Open Sans SemiBold"/>
              <a:sym typeface="Open Sans SemiBold"/>
            </a:endParaRPr>
          </a:p>
          <a:p>
            <a:pPr marL="171450" lvl="0" indent="-171450" algn="l" rtl="0">
              <a:lnSpc>
                <a:spcPct val="150000"/>
              </a:lnSpc>
              <a:spcBef>
                <a:spcPts val="0"/>
              </a:spcBef>
              <a:spcAft>
                <a:spcPts val="0"/>
              </a:spcAft>
              <a:buFont typeface="Arial" panose="020B0604020202020204" pitchFamily="34" charset="0"/>
              <a:buChar char="•"/>
            </a:pPr>
            <a:r>
              <a:rPr lang="en" sz="1200" dirty="0">
                <a:solidFill>
                  <a:srgbClr val="5F6368"/>
                </a:solidFill>
                <a:latin typeface="Open Sans"/>
                <a:ea typeface="Open Sans"/>
                <a:cs typeface="Open Sans"/>
                <a:sym typeface="Open Sans"/>
              </a:rPr>
              <a:t>User research</a:t>
            </a:r>
          </a:p>
          <a:p>
            <a:pPr marL="171450" lvl="0" indent="-171450" algn="l" rtl="0">
              <a:lnSpc>
                <a:spcPct val="150000"/>
              </a:lnSpc>
              <a:spcBef>
                <a:spcPts val="0"/>
              </a:spcBef>
              <a:spcAft>
                <a:spcPts val="0"/>
              </a:spcAft>
              <a:buFont typeface="Arial" panose="020B0604020202020204" pitchFamily="34" charset="0"/>
              <a:buChar char="•"/>
            </a:pPr>
            <a:r>
              <a:rPr lang="en-US" sz="1200" dirty="0">
                <a:solidFill>
                  <a:srgbClr val="5F6368"/>
                </a:solidFill>
                <a:latin typeface="Open Sans"/>
                <a:ea typeface="Open Sans"/>
                <a:cs typeface="Open Sans"/>
                <a:sym typeface="Open Sans"/>
              </a:rPr>
              <a:t>W</a:t>
            </a:r>
            <a:r>
              <a:rPr lang="en" sz="1200" dirty="0">
                <a:solidFill>
                  <a:srgbClr val="5F6368"/>
                </a:solidFill>
                <a:latin typeface="Open Sans"/>
                <a:ea typeface="Open Sans"/>
                <a:cs typeface="Open Sans"/>
                <a:sym typeface="Open Sans"/>
              </a:rPr>
              <a:t>ireframing</a:t>
            </a:r>
          </a:p>
          <a:p>
            <a:pPr marL="171450" lvl="0" indent="-171450" algn="l" rtl="0">
              <a:lnSpc>
                <a:spcPct val="150000"/>
              </a:lnSpc>
              <a:spcBef>
                <a:spcPts val="0"/>
              </a:spcBef>
              <a:spcAft>
                <a:spcPts val="0"/>
              </a:spcAft>
              <a:buFont typeface="Arial" panose="020B0604020202020204" pitchFamily="34" charset="0"/>
              <a:buChar char="•"/>
            </a:pPr>
            <a:r>
              <a:rPr lang="en" sz="1200" dirty="0">
                <a:solidFill>
                  <a:srgbClr val="5F6368"/>
                </a:solidFill>
                <a:latin typeface="Open Sans"/>
                <a:ea typeface="Open Sans"/>
                <a:cs typeface="Open Sans"/>
                <a:sym typeface="Open Sans"/>
              </a:rPr>
              <a:t>Prototyping</a:t>
            </a:r>
            <a:endParaRPr sz="1200" b="1" dirty="0">
              <a:solidFill>
                <a:srgbClr val="4285F4"/>
              </a:solidFill>
              <a:latin typeface="Open Sans"/>
              <a:ea typeface="Open Sans"/>
              <a:cs typeface="Open Sans"/>
              <a:sym typeface="Open Sans"/>
            </a:endParaRPr>
          </a:p>
        </p:txBody>
      </p:sp>
      <p:sp>
        <p:nvSpPr>
          <p:cNvPr id="179" name="Google Shape;179;p43"/>
          <p:cNvSpPr/>
          <p:nvPr/>
        </p:nvSpPr>
        <p:spPr>
          <a:xfrm>
            <a:off x="4572000" y="1534000"/>
            <a:ext cx="513300" cy="513300"/>
          </a:xfrm>
          <a:prstGeom prst="ellipse">
            <a:avLst/>
          </a:prstGeom>
          <a:solidFill>
            <a:srgbClr val="4285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43"/>
          <p:cNvSpPr/>
          <p:nvPr/>
        </p:nvSpPr>
        <p:spPr>
          <a:xfrm>
            <a:off x="645441" y="1662440"/>
            <a:ext cx="257757" cy="256421"/>
          </a:xfrm>
          <a:custGeom>
            <a:avLst/>
            <a:gdLst/>
            <a:ahLst/>
            <a:cxnLst/>
            <a:rect l="l" t="t" r="r" b="b"/>
            <a:pathLst>
              <a:path w="851" h="847" extrusionOk="0">
                <a:moveTo>
                  <a:pt x="423" y="423"/>
                </a:moveTo>
                <a:cubicBezTo>
                  <a:pt x="542" y="423"/>
                  <a:pt x="635" y="327"/>
                  <a:pt x="635" y="212"/>
                </a:cubicBezTo>
                <a:cubicBezTo>
                  <a:pt x="635" y="93"/>
                  <a:pt x="539" y="0"/>
                  <a:pt x="423" y="0"/>
                </a:cubicBezTo>
                <a:cubicBezTo>
                  <a:pt x="308" y="0"/>
                  <a:pt x="212" y="96"/>
                  <a:pt x="212" y="212"/>
                </a:cubicBezTo>
                <a:cubicBezTo>
                  <a:pt x="209" y="327"/>
                  <a:pt x="305" y="423"/>
                  <a:pt x="423" y="423"/>
                </a:cubicBezTo>
                <a:close/>
                <a:moveTo>
                  <a:pt x="423" y="528"/>
                </a:moveTo>
                <a:cubicBezTo>
                  <a:pt x="282" y="528"/>
                  <a:pt x="0" y="598"/>
                  <a:pt x="0" y="738"/>
                </a:cubicBezTo>
                <a:lnTo>
                  <a:pt x="0" y="846"/>
                </a:lnTo>
                <a:lnTo>
                  <a:pt x="850" y="846"/>
                </a:lnTo>
                <a:lnTo>
                  <a:pt x="850" y="738"/>
                </a:lnTo>
                <a:cubicBezTo>
                  <a:pt x="847" y="601"/>
                  <a:pt x="564" y="528"/>
                  <a:pt x="423" y="528"/>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sp>
        <p:nvSpPr>
          <p:cNvPr id="181" name="Google Shape;181;p43"/>
          <p:cNvSpPr/>
          <p:nvPr/>
        </p:nvSpPr>
        <p:spPr>
          <a:xfrm>
            <a:off x="4685687" y="1710781"/>
            <a:ext cx="285935" cy="159748"/>
          </a:xfrm>
          <a:custGeom>
            <a:avLst/>
            <a:gdLst/>
            <a:ahLst/>
            <a:cxnLst/>
            <a:rect l="l" t="t" r="r" b="b"/>
            <a:pathLst>
              <a:path w="941" h="526" extrusionOk="0">
                <a:moveTo>
                  <a:pt x="0" y="316"/>
                </a:moveTo>
                <a:lnTo>
                  <a:pt x="105" y="316"/>
                </a:lnTo>
                <a:lnTo>
                  <a:pt x="105" y="212"/>
                </a:lnTo>
                <a:lnTo>
                  <a:pt x="0" y="212"/>
                </a:lnTo>
                <a:lnTo>
                  <a:pt x="0" y="316"/>
                </a:lnTo>
                <a:close/>
                <a:moveTo>
                  <a:pt x="0" y="525"/>
                </a:moveTo>
                <a:lnTo>
                  <a:pt x="105" y="525"/>
                </a:lnTo>
                <a:lnTo>
                  <a:pt x="105" y="421"/>
                </a:lnTo>
                <a:lnTo>
                  <a:pt x="0" y="421"/>
                </a:lnTo>
                <a:lnTo>
                  <a:pt x="0" y="525"/>
                </a:lnTo>
                <a:close/>
                <a:moveTo>
                  <a:pt x="0" y="105"/>
                </a:moveTo>
                <a:lnTo>
                  <a:pt x="105" y="105"/>
                </a:lnTo>
                <a:lnTo>
                  <a:pt x="105" y="0"/>
                </a:lnTo>
                <a:lnTo>
                  <a:pt x="0" y="0"/>
                </a:lnTo>
                <a:lnTo>
                  <a:pt x="0" y="105"/>
                </a:lnTo>
                <a:close/>
                <a:moveTo>
                  <a:pt x="209" y="316"/>
                </a:moveTo>
                <a:lnTo>
                  <a:pt x="940" y="316"/>
                </a:lnTo>
                <a:lnTo>
                  <a:pt x="940" y="212"/>
                </a:lnTo>
                <a:lnTo>
                  <a:pt x="209" y="212"/>
                </a:lnTo>
                <a:lnTo>
                  <a:pt x="209" y="316"/>
                </a:lnTo>
                <a:close/>
                <a:moveTo>
                  <a:pt x="209" y="525"/>
                </a:moveTo>
                <a:lnTo>
                  <a:pt x="940" y="525"/>
                </a:lnTo>
                <a:lnTo>
                  <a:pt x="940" y="421"/>
                </a:lnTo>
                <a:lnTo>
                  <a:pt x="209" y="421"/>
                </a:lnTo>
                <a:lnTo>
                  <a:pt x="209" y="525"/>
                </a:lnTo>
                <a:close/>
                <a:moveTo>
                  <a:pt x="209" y="0"/>
                </a:moveTo>
                <a:lnTo>
                  <a:pt x="209" y="105"/>
                </a:lnTo>
                <a:lnTo>
                  <a:pt x="940" y="105"/>
                </a:lnTo>
                <a:lnTo>
                  <a:pt x="940" y="0"/>
                </a:lnTo>
                <a:lnTo>
                  <a:pt x="209"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A4335"/>
        </a:solidFill>
        <a:effectLst/>
      </p:bgPr>
    </p:bg>
    <p:spTree>
      <p:nvGrpSpPr>
        <p:cNvPr id="1" name="Shape 185"/>
        <p:cNvGrpSpPr/>
        <p:nvPr/>
      </p:nvGrpSpPr>
      <p:grpSpPr>
        <a:xfrm>
          <a:off x="0" y="0"/>
          <a:ext cx="0" cy="0"/>
          <a:chOff x="0" y="0"/>
          <a:chExt cx="0" cy="0"/>
        </a:xfrm>
      </p:grpSpPr>
      <p:sp>
        <p:nvSpPr>
          <p:cNvPr id="186" name="Google Shape;186;p44"/>
          <p:cNvSpPr txBox="1"/>
          <p:nvPr/>
        </p:nvSpPr>
        <p:spPr>
          <a:xfrm>
            <a:off x="-460025" y="2082300"/>
            <a:ext cx="3704400" cy="978900"/>
          </a:xfrm>
          <a:prstGeom prst="rect">
            <a:avLst/>
          </a:prstGeom>
          <a:noFill/>
          <a:ln>
            <a:noFill/>
          </a:ln>
        </p:spPr>
        <p:txBody>
          <a:bodyPr spcFirstLastPara="1" wrap="square" lIns="91425" tIns="91425" rIns="91425" bIns="91425" anchor="t" anchorCtr="0">
            <a:spAutoFit/>
          </a:bodyPr>
          <a:lstStyle/>
          <a:p>
            <a:pPr marL="0" lvl="0" indent="0" algn="r" rtl="0">
              <a:lnSpc>
                <a:spcPct val="115000"/>
              </a:lnSpc>
              <a:spcBef>
                <a:spcPts val="0"/>
              </a:spcBef>
              <a:spcAft>
                <a:spcPts val="0"/>
              </a:spcAft>
              <a:buNone/>
            </a:pPr>
            <a:r>
              <a:rPr lang="en" sz="2400">
                <a:solidFill>
                  <a:srgbClr val="FFFFFF"/>
                </a:solidFill>
                <a:latin typeface="Open Sans"/>
                <a:ea typeface="Open Sans"/>
                <a:cs typeface="Open Sans"/>
                <a:sym typeface="Open Sans"/>
              </a:rPr>
              <a:t>Understanding</a:t>
            </a:r>
            <a:endParaRPr sz="2400">
              <a:solidFill>
                <a:srgbClr val="FFFFFF"/>
              </a:solidFill>
              <a:latin typeface="Open Sans"/>
              <a:ea typeface="Open Sans"/>
              <a:cs typeface="Open Sans"/>
              <a:sym typeface="Open Sans"/>
            </a:endParaRPr>
          </a:p>
          <a:p>
            <a:pPr marL="0" lvl="0" indent="0" algn="r" rtl="0">
              <a:lnSpc>
                <a:spcPct val="115000"/>
              </a:lnSpc>
              <a:spcBef>
                <a:spcPts val="0"/>
              </a:spcBef>
              <a:spcAft>
                <a:spcPts val="0"/>
              </a:spcAft>
              <a:buNone/>
            </a:pPr>
            <a:r>
              <a:rPr lang="en" sz="2400">
                <a:solidFill>
                  <a:srgbClr val="FFFFFF"/>
                </a:solidFill>
                <a:latin typeface="Open Sans"/>
                <a:ea typeface="Open Sans"/>
                <a:cs typeface="Open Sans"/>
                <a:sym typeface="Open Sans"/>
              </a:rPr>
              <a:t>the user</a:t>
            </a:r>
            <a:endParaRPr sz="2400">
              <a:solidFill>
                <a:srgbClr val="FFFFFF"/>
              </a:solidFill>
              <a:latin typeface="Open Sans"/>
              <a:ea typeface="Open Sans"/>
              <a:cs typeface="Open Sans"/>
              <a:sym typeface="Open Sans"/>
            </a:endParaRPr>
          </a:p>
        </p:txBody>
      </p:sp>
      <p:sp>
        <p:nvSpPr>
          <p:cNvPr id="187" name="Google Shape;187;p44"/>
          <p:cNvSpPr txBox="1"/>
          <p:nvPr/>
        </p:nvSpPr>
        <p:spPr>
          <a:xfrm>
            <a:off x="3712425" y="1886850"/>
            <a:ext cx="3946500" cy="1369800"/>
          </a:xfrm>
          <a:prstGeom prst="rect">
            <a:avLst/>
          </a:prstGeom>
          <a:noFill/>
          <a:ln>
            <a:noFill/>
          </a:ln>
        </p:spPr>
        <p:txBody>
          <a:bodyPr spcFirstLastPara="1" wrap="square" lIns="91425" tIns="91425" rIns="91425" bIns="91425" anchor="t" anchorCtr="0">
            <a:spAutoFit/>
          </a:bodyPr>
          <a:lstStyle/>
          <a:p>
            <a:pPr marL="457200" lvl="0" indent="-317500" algn="l" rtl="0">
              <a:lnSpc>
                <a:spcPct val="150000"/>
              </a:lnSpc>
              <a:spcBef>
                <a:spcPts val="0"/>
              </a:spcBef>
              <a:spcAft>
                <a:spcPts val="0"/>
              </a:spcAft>
              <a:buClr>
                <a:srgbClr val="FFFFFF"/>
              </a:buClr>
              <a:buSzPts val="1400"/>
              <a:buFont typeface="Open Sans"/>
              <a:buChar char="●"/>
            </a:pPr>
            <a:r>
              <a:rPr lang="en">
                <a:solidFill>
                  <a:srgbClr val="FFFFFF"/>
                </a:solidFill>
                <a:latin typeface="Open Sans"/>
                <a:ea typeface="Open Sans"/>
                <a:cs typeface="Open Sans"/>
                <a:sym typeface="Open Sans"/>
              </a:rPr>
              <a:t>User research</a:t>
            </a:r>
            <a:endParaRPr>
              <a:solidFill>
                <a:srgbClr val="FFFFFF"/>
              </a:solidFill>
              <a:latin typeface="Open Sans"/>
              <a:ea typeface="Open Sans"/>
              <a:cs typeface="Open Sans"/>
              <a:sym typeface="Open Sans"/>
            </a:endParaRPr>
          </a:p>
          <a:p>
            <a:pPr marL="457200" lvl="0" indent="-317500" algn="l" rtl="0">
              <a:lnSpc>
                <a:spcPct val="150000"/>
              </a:lnSpc>
              <a:spcBef>
                <a:spcPts val="0"/>
              </a:spcBef>
              <a:spcAft>
                <a:spcPts val="0"/>
              </a:spcAft>
              <a:buClr>
                <a:srgbClr val="FFFFFF"/>
              </a:buClr>
              <a:buSzPts val="1400"/>
              <a:buFont typeface="Open Sans"/>
              <a:buChar char="●"/>
            </a:pPr>
            <a:r>
              <a:rPr lang="en">
                <a:solidFill>
                  <a:srgbClr val="FFFFFF"/>
                </a:solidFill>
                <a:latin typeface="Open Sans"/>
                <a:ea typeface="Open Sans"/>
                <a:cs typeface="Open Sans"/>
                <a:sym typeface="Open Sans"/>
              </a:rPr>
              <a:t>Personas</a:t>
            </a:r>
            <a:endParaRPr>
              <a:solidFill>
                <a:srgbClr val="FFFFFF"/>
              </a:solidFill>
              <a:latin typeface="Open Sans"/>
              <a:ea typeface="Open Sans"/>
              <a:cs typeface="Open Sans"/>
              <a:sym typeface="Open Sans"/>
            </a:endParaRPr>
          </a:p>
          <a:p>
            <a:pPr marL="457200" lvl="0" indent="-317500" algn="l" rtl="0">
              <a:lnSpc>
                <a:spcPct val="150000"/>
              </a:lnSpc>
              <a:spcBef>
                <a:spcPts val="0"/>
              </a:spcBef>
              <a:spcAft>
                <a:spcPts val="0"/>
              </a:spcAft>
              <a:buClr>
                <a:srgbClr val="FFFFFF"/>
              </a:buClr>
              <a:buSzPts val="1400"/>
              <a:buFont typeface="Open Sans"/>
              <a:buChar char="●"/>
            </a:pPr>
            <a:r>
              <a:rPr lang="en">
                <a:solidFill>
                  <a:srgbClr val="FFFFFF"/>
                </a:solidFill>
                <a:latin typeface="Open Sans"/>
                <a:ea typeface="Open Sans"/>
                <a:cs typeface="Open Sans"/>
                <a:sym typeface="Open Sans"/>
              </a:rPr>
              <a:t>Problem statements</a:t>
            </a:r>
            <a:endParaRPr>
              <a:solidFill>
                <a:srgbClr val="FFFFFF"/>
              </a:solidFill>
              <a:latin typeface="Open Sans"/>
              <a:ea typeface="Open Sans"/>
              <a:cs typeface="Open Sans"/>
              <a:sym typeface="Open Sans"/>
            </a:endParaRPr>
          </a:p>
          <a:p>
            <a:pPr marL="457200" lvl="0" indent="-317500" algn="l" rtl="0">
              <a:lnSpc>
                <a:spcPct val="150000"/>
              </a:lnSpc>
              <a:spcBef>
                <a:spcPts val="0"/>
              </a:spcBef>
              <a:spcAft>
                <a:spcPts val="0"/>
              </a:spcAft>
              <a:buClr>
                <a:srgbClr val="FFFFFF"/>
              </a:buClr>
              <a:buSzPts val="1400"/>
              <a:buFont typeface="Open Sans"/>
              <a:buChar char="●"/>
            </a:pPr>
            <a:r>
              <a:rPr lang="en">
                <a:solidFill>
                  <a:srgbClr val="FFFFFF"/>
                </a:solidFill>
                <a:latin typeface="Open Sans"/>
                <a:ea typeface="Open Sans"/>
                <a:cs typeface="Open Sans"/>
                <a:sym typeface="Open Sans"/>
              </a:rPr>
              <a:t>User journey maps</a:t>
            </a:r>
            <a:endParaRPr>
              <a:solidFill>
                <a:srgbClr val="FFFFFF"/>
              </a:solidFill>
              <a:latin typeface="Open Sans"/>
              <a:ea typeface="Open Sans"/>
              <a:cs typeface="Open Sans"/>
              <a:sym typeface="Open Sans"/>
            </a:endParaRPr>
          </a:p>
        </p:txBody>
      </p:sp>
      <p:cxnSp>
        <p:nvCxnSpPr>
          <p:cNvPr id="188" name="Google Shape;188;p44"/>
          <p:cNvCxnSpPr/>
          <p:nvPr/>
        </p:nvCxnSpPr>
        <p:spPr>
          <a:xfrm>
            <a:off x="3460100" y="1032150"/>
            <a:ext cx="36600" cy="3079200"/>
          </a:xfrm>
          <a:prstGeom prst="straightConnector1">
            <a:avLst/>
          </a:prstGeom>
          <a:noFill/>
          <a:ln w="19050" cap="flat" cmpd="sng">
            <a:solidFill>
              <a:srgbClr val="FFFFFF"/>
            </a:solidFill>
            <a:prstDash val="solid"/>
            <a:round/>
            <a:headEnd type="none" w="med" len="med"/>
            <a:tailEnd type="none" w="med" len="med"/>
          </a:ln>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45"/>
          <p:cNvSpPr/>
          <p:nvPr/>
        </p:nvSpPr>
        <p:spPr>
          <a:xfrm>
            <a:off x="517675" y="1832019"/>
            <a:ext cx="7938900" cy="2510400"/>
          </a:xfrm>
          <a:prstGeom prst="rect">
            <a:avLst/>
          </a:prstGeom>
          <a:solidFill>
            <a:srgbClr val="F8F9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45"/>
          <p:cNvSpPr txBox="1"/>
          <p:nvPr/>
        </p:nvSpPr>
        <p:spPr>
          <a:xfrm>
            <a:off x="517675" y="524350"/>
            <a:ext cx="6155100" cy="554100"/>
          </a:xfrm>
          <a:prstGeom prst="rect">
            <a:avLst/>
          </a:prstGeom>
          <a:noFill/>
          <a:ln>
            <a:noFill/>
          </a:ln>
        </p:spPr>
        <p:txBody>
          <a:bodyPr spcFirstLastPara="1" wrap="square" lIns="0" tIns="91425" rIns="91425" bIns="91425" anchor="t" anchorCtr="0">
            <a:spAutoFit/>
          </a:bodyPr>
          <a:lstStyle/>
          <a:p>
            <a:pPr marL="0" lvl="0" indent="0" algn="l" rtl="0">
              <a:spcBef>
                <a:spcPts val="0"/>
              </a:spcBef>
              <a:spcAft>
                <a:spcPts val="0"/>
              </a:spcAft>
              <a:buNone/>
            </a:pPr>
            <a:r>
              <a:rPr lang="en" sz="2400">
                <a:solidFill>
                  <a:srgbClr val="5F6368"/>
                </a:solidFill>
                <a:latin typeface="Open Sans"/>
                <a:ea typeface="Open Sans"/>
                <a:cs typeface="Open Sans"/>
                <a:sym typeface="Open Sans"/>
              </a:rPr>
              <a:t>User research: summary</a:t>
            </a:r>
            <a:endParaRPr sz="2400">
              <a:solidFill>
                <a:srgbClr val="5F6368"/>
              </a:solidFill>
              <a:latin typeface="Open Sans"/>
              <a:ea typeface="Open Sans"/>
              <a:cs typeface="Open Sans"/>
              <a:sym typeface="Open Sans"/>
            </a:endParaRPr>
          </a:p>
        </p:txBody>
      </p:sp>
      <p:sp>
        <p:nvSpPr>
          <p:cNvPr id="195" name="Google Shape;195;p45"/>
          <p:cNvSpPr txBox="1"/>
          <p:nvPr/>
        </p:nvSpPr>
        <p:spPr>
          <a:xfrm>
            <a:off x="919075" y="2461800"/>
            <a:ext cx="7136100" cy="1883562"/>
          </a:xfrm>
          <a:prstGeom prst="rect">
            <a:avLst/>
          </a:prstGeom>
          <a:noFill/>
          <a:ln>
            <a:noFill/>
          </a:ln>
        </p:spPr>
        <p:txBody>
          <a:bodyPr spcFirstLastPara="1" wrap="square" lIns="0" tIns="91425" rIns="91425" bIns="91425" anchor="t" anchorCtr="0">
            <a:spAutoFit/>
          </a:bodyPr>
          <a:lstStyle/>
          <a:p>
            <a:pPr marL="0" lvl="0" indent="0" algn="ctr" rtl="0">
              <a:lnSpc>
                <a:spcPct val="115000"/>
              </a:lnSpc>
              <a:spcBef>
                <a:spcPts val="0"/>
              </a:spcBef>
              <a:spcAft>
                <a:spcPts val="0"/>
              </a:spcAft>
              <a:buNone/>
            </a:pPr>
            <a:r>
              <a:rPr lang="en-US" sz="1200" b="1" dirty="0">
                <a:solidFill>
                  <a:srgbClr val="1967D2"/>
                </a:solidFill>
                <a:latin typeface="Open Sans"/>
                <a:ea typeface="Open Sans"/>
                <a:cs typeface="Open Sans"/>
                <a:sym typeface="Open Sans"/>
              </a:rPr>
              <a:t>Based on the research conducted, the primary users were art gallery visitors who wants to know more information of the artwork as well as small art gallery owners who wish to provide resources to visitors that only museums are capable of.</a:t>
            </a:r>
          </a:p>
          <a:p>
            <a:pPr marL="0" lvl="0" indent="0" algn="ctr" rtl="0">
              <a:lnSpc>
                <a:spcPct val="115000"/>
              </a:lnSpc>
              <a:spcBef>
                <a:spcPts val="0"/>
              </a:spcBef>
              <a:spcAft>
                <a:spcPts val="0"/>
              </a:spcAft>
              <a:buNone/>
            </a:pPr>
            <a:endParaRPr lang="en-US" sz="1200" b="1" dirty="0">
              <a:solidFill>
                <a:srgbClr val="1967D2"/>
              </a:solidFill>
              <a:latin typeface="Open Sans"/>
              <a:ea typeface="Open Sans"/>
              <a:cs typeface="Open Sans"/>
              <a:sym typeface="Open Sans"/>
            </a:endParaRPr>
          </a:p>
          <a:p>
            <a:pPr marL="0" lvl="0" indent="0" algn="ctr" rtl="0">
              <a:lnSpc>
                <a:spcPct val="115000"/>
              </a:lnSpc>
              <a:spcBef>
                <a:spcPts val="0"/>
              </a:spcBef>
              <a:spcAft>
                <a:spcPts val="0"/>
              </a:spcAft>
              <a:buNone/>
            </a:pPr>
            <a:r>
              <a:rPr lang="en-US" sz="1200" b="1" dirty="0">
                <a:solidFill>
                  <a:srgbClr val="1967D2"/>
                </a:solidFill>
                <a:latin typeface="Open Sans"/>
                <a:ea typeface="Open Sans"/>
                <a:cs typeface="Open Sans"/>
                <a:sym typeface="Open Sans"/>
              </a:rPr>
              <a:t>Another information discovered is that the other potential user group include art customers who are interested in purchasing the artwork, and artist who wishes to display their artwork. Even though these groups are not primary user groups, we believe that the app also benefit these groups as well.</a:t>
            </a:r>
          </a:p>
        </p:txBody>
      </p:sp>
      <p:sp>
        <p:nvSpPr>
          <p:cNvPr id="196" name="Google Shape;196;p45"/>
          <p:cNvSpPr/>
          <p:nvPr/>
        </p:nvSpPr>
        <p:spPr>
          <a:xfrm>
            <a:off x="4230475" y="1602212"/>
            <a:ext cx="513300" cy="513300"/>
          </a:xfrm>
          <a:prstGeom prst="ellipse">
            <a:avLst/>
          </a:prstGeom>
          <a:solidFill>
            <a:srgbClr val="EA43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45"/>
          <p:cNvSpPr/>
          <p:nvPr/>
        </p:nvSpPr>
        <p:spPr>
          <a:xfrm>
            <a:off x="4373201" y="1744926"/>
            <a:ext cx="227849" cy="227849"/>
          </a:xfrm>
          <a:custGeom>
            <a:avLst/>
            <a:gdLst/>
            <a:ahLst/>
            <a:cxnLst/>
            <a:rect l="l" t="t" r="r" b="b"/>
            <a:pathLst>
              <a:path w="940" h="941" extrusionOk="0">
                <a:moveTo>
                  <a:pt x="835" y="0"/>
                </a:moveTo>
                <a:lnTo>
                  <a:pt x="104" y="0"/>
                </a:lnTo>
                <a:cubicBezTo>
                  <a:pt x="47" y="0"/>
                  <a:pt x="0" y="48"/>
                  <a:pt x="0" y="105"/>
                </a:cubicBezTo>
                <a:lnTo>
                  <a:pt x="0" y="835"/>
                </a:lnTo>
                <a:cubicBezTo>
                  <a:pt x="0" y="892"/>
                  <a:pt x="47" y="940"/>
                  <a:pt x="104" y="940"/>
                </a:cubicBezTo>
                <a:lnTo>
                  <a:pt x="835" y="940"/>
                </a:lnTo>
                <a:cubicBezTo>
                  <a:pt x="891" y="940"/>
                  <a:pt x="939" y="892"/>
                  <a:pt x="939" y="835"/>
                </a:cubicBezTo>
                <a:lnTo>
                  <a:pt x="939" y="105"/>
                </a:lnTo>
                <a:cubicBezTo>
                  <a:pt x="939" y="48"/>
                  <a:pt x="891" y="0"/>
                  <a:pt x="835" y="0"/>
                </a:cubicBezTo>
                <a:close/>
                <a:moveTo>
                  <a:pt x="313" y="734"/>
                </a:moveTo>
                <a:lnTo>
                  <a:pt x="208" y="734"/>
                </a:lnTo>
                <a:lnTo>
                  <a:pt x="208" y="367"/>
                </a:lnTo>
                <a:lnTo>
                  <a:pt x="313" y="367"/>
                </a:lnTo>
                <a:lnTo>
                  <a:pt x="313" y="734"/>
                </a:lnTo>
                <a:close/>
                <a:moveTo>
                  <a:pt x="522" y="734"/>
                </a:moveTo>
                <a:lnTo>
                  <a:pt x="417" y="734"/>
                </a:lnTo>
                <a:lnTo>
                  <a:pt x="417" y="212"/>
                </a:lnTo>
                <a:lnTo>
                  <a:pt x="522" y="212"/>
                </a:lnTo>
                <a:lnTo>
                  <a:pt x="522" y="734"/>
                </a:lnTo>
                <a:close/>
                <a:moveTo>
                  <a:pt x="730" y="734"/>
                </a:moveTo>
                <a:lnTo>
                  <a:pt x="626" y="734"/>
                </a:lnTo>
                <a:lnTo>
                  <a:pt x="626" y="525"/>
                </a:lnTo>
                <a:lnTo>
                  <a:pt x="730" y="525"/>
                </a:lnTo>
                <a:lnTo>
                  <a:pt x="730" y="734"/>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46"/>
          <p:cNvSpPr txBox="1"/>
          <p:nvPr/>
        </p:nvSpPr>
        <p:spPr>
          <a:xfrm>
            <a:off x="517675" y="524350"/>
            <a:ext cx="6155100" cy="554100"/>
          </a:xfrm>
          <a:prstGeom prst="rect">
            <a:avLst/>
          </a:prstGeom>
          <a:noFill/>
          <a:ln>
            <a:noFill/>
          </a:ln>
        </p:spPr>
        <p:txBody>
          <a:bodyPr spcFirstLastPara="1" wrap="square" lIns="0" tIns="91425" rIns="91425" bIns="91425" anchor="t" anchorCtr="0">
            <a:spAutoFit/>
          </a:bodyPr>
          <a:lstStyle/>
          <a:p>
            <a:pPr marL="0" lvl="0" indent="0" algn="l" rtl="0">
              <a:spcBef>
                <a:spcPts val="0"/>
              </a:spcBef>
              <a:spcAft>
                <a:spcPts val="0"/>
              </a:spcAft>
              <a:buNone/>
            </a:pPr>
            <a:r>
              <a:rPr lang="en" sz="2400">
                <a:solidFill>
                  <a:srgbClr val="5F6368"/>
                </a:solidFill>
                <a:latin typeface="Open Sans"/>
                <a:ea typeface="Open Sans"/>
                <a:cs typeface="Open Sans"/>
                <a:sym typeface="Open Sans"/>
              </a:rPr>
              <a:t>User research: pain points</a:t>
            </a:r>
            <a:endParaRPr sz="2400">
              <a:solidFill>
                <a:srgbClr val="5F6368"/>
              </a:solidFill>
              <a:latin typeface="Open Sans"/>
              <a:ea typeface="Open Sans"/>
              <a:cs typeface="Open Sans"/>
              <a:sym typeface="Open Sans"/>
            </a:endParaRPr>
          </a:p>
        </p:txBody>
      </p:sp>
      <p:sp>
        <p:nvSpPr>
          <p:cNvPr id="203" name="Google Shape;203;p46"/>
          <p:cNvSpPr txBox="1"/>
          <p:nvPr/>
        </p:nvSpPr>
        <p:spPr>
          <a:xfrm>
            <a:off x="2663283" y="2008850"/>
            <a:ext cx="1872600" cy="507801"/>
          </a:xfrm>
          <a:prstGeom prst="rect">
            <a:avLst/>
          </a:prstGeom>
          <a:noFill/>
          <a:ln>
            <a:noFill/>
          </a:ln>
        </p:spPr>
        <p:txBody>
          <a:bodyPr spcFirstLastPara="1" wrap="square" lIns="0" tIns="91425" rIns="91425" bIns="91425" anchor="t" anchorCtr="0">
            <a:spAutoFit/>
          </a:bodyPr>
          <a:lstStyle/>
          <a:p>
            <a:pPr marL="0" lvl="0" indent="0" algn="ctr" rtl="0">
              <a:lnSpc>
                <a:spcPct val="150000"/>
              </a:lnSpc>
              <a:spcBef>
                <a:spcPts val="0"/>
              </a:spcBef>
              <a:spcAft>
                <a:spcPts val="0"/>
              </a:spcAft>
              <a:buNone/>
            </a:pPr>
            <a:r>
              <a:rPr lang="en" dirty="0">
                <a:solidFill>
                  <a:srgbClr val="EA4335"/>
                </a:solidFill>
                <a:latin typeface="Open Sans SemiBold"/>
                <a:ea typeface="Open Sans SemiBold"/>
                <a:cs typeface="Open Sans SemiBold"/>
                <a:sym typeface="Open Sans SemiBold"/>
              </a:rPr>
              <a:t>Lack of information</a:t>
            </a:r>
            <a:endParaRPr dirty="0">
              <a:solidFill>
                <a:srgbClr val="4285F4"/>
              </a:solidFill>
              <a:latin typeface="Open Sans SemiBold"/>
              <a:ea typeface="Open Sans SemiBold"/>
              <a:cs typeface="Open Sans SemiBold"/>
              <a:sym typeface="Open Sans SemiBold"/>
            </a:endParaRPr>
          </a:p>
        </p:txBody>
      </p:sp>
      <p:sp>
        <p:nvSpPr>
          <p:cNvPr id="204" name="Google Shape;204;p46"/>
          <p:cNvSpPr txBox="1"/>
          <p:nvPr/>
        </p:nvSpPr>
        <p:spPr>
          <a:xfrm>
            <a:off x="2663295" y="2522475"/>
            <a:ext cx="1872600" cy="1034099"/>
          </a:xfrm>
          <a:prstGeom prst="rect">
            <a:avLst/>
          </a:prstGeom>
          <a:noFill/>
          <a:ln>
            <a:noFill/>
          </a:ln>
        </p:spPr>
        <p:txBody>
          <a:bodyPr spcFirstLastPara="1" wrap="square" lIns="0" tIns="91425" rIns="91425" bIns="91425" anchor="t" anchorCtr="0">
            <a:spAutoFit/>
          </a:bodyPr>
          <a:lstStyle/>
          <a:p>
            <a:pPr marL="0" lvl="0" indent="0" algn="ctr" rtl="0">
              <a:lnSpc>
                <a:spcPct val="115000"/>
              </a:lnSpc>
              <a:spcBef>
                <a:spcPts val="0"/>
              </a:spcBef>
              <a:spcAft>
                <a:spcPts val="0"/>
              </a:spcAft>
              <a:buNone/>
            </a:pPr>
            <a:r>
              <a:rPr lang="en" sz="1200" dirty="0">
                <a:solidFill>
                  <a:srgbClr val="5F6368"/>
                </a:solidFill>
                <a:latin typeface="Open Sans"/>
                <a:ea typeface="Open Sans"/>
                <a:cs typeface="Open Sans"/>
                <a:sym typeface="Open Sans"/>
              </a:rPr>
              <a:t>Small art galleries often do not have information on the artworks they display.</a:t>
            </a:r>
            <a:endParaRPr sz="1200" dirty="0"/>
          </a:p>
        </p:txBody>
      </p:sp>
      <p:sp>
        <p:nvSpPr>
          <p:cNvPr id="205" name="Google Shape;205;p46"/>
          <p:cNvSpPr txBox="1"/>
          <p:nvPr/>
        </p:nvSpPr>
        <p:spPr>
          <a:xfrm>
            <a:off x="4804533" y="2008850"/>
            <a:ext cx="1872600" cy="507801"/>
          </a:xfrm>
          <a:prstGeom prst="rect">
            <a:avLst/>
          </a:prstGeom>
          <a:noFill/>
          <a:ln>
            <a:noFill/>
          </a:ln>
        </p:spPr>
        <p:txBody>
          <a:bodyPr spcFirstLastPara="1" wrap="square" lIns="0" tIns="91425" rIns="91425" bIns="91425" anchor="t" anchorCtr="0">
            <a:spAutoFit/>
          </a:bodyPr>
          <a:lstStyle/>
          <a:p>
            <a:pPr marL="0" lvl="0" indent="0" algn="ctr" rtl="0">
              <a:lnSpc>
                <a:spcPct val="150000"/>
              </a:lnSpc>
              <a:spcBef>
                <a:spcPts val="0"/>
              </a:spcBef>
              <a:spcAft>
                <a:spcPts val="0"/>
              </a:spcAft>
              <a:buNone/>
            </a:pPr>
            <a:r>
              <a:rPr lang="en" dirty="0">
                <a:solidFill>
                  <a:srgbClr val="EA4335"/>
                </a:solidFill>
                <a:latin typeface="Open Sans SemiBold"/>
                <a:ea typeface="Open Sans SemiBold"/>
                <a:cs typeface="Open Sans SemiBold"/>
                <a:sym typeface="Open Sans SemiBold"/>
              </a:rPr>
              <a:t>Lack of resources</a:t>
            </a:r>
            <a:endParaRPr dirty="0">
              <a:solidFill>
                <a:srgbClr val="4285F4"/>
              </a:solidFill>
              <a:latin typeface="Open Sans SemiBold"/>
              <a:ea typeface="Open Sans SemiBold"/>
              <a:cs typeface="Open Sans SemiBold"/>
              <a:sym typeface="Open Sans SemiBold"/>
            </a:endParaRPr>
          </a:p>
        </p:txBody>
      </p:sp>
      <p:sp>
        <p:nvSpPr>
          <p:cNvPr id="206" name="Google Shape;206;p46"/>
          <p:cNvSpPr txBox="1"/>
          <p:nvPr/>
        </p:nvSpPr>
        <p:spPr>
          <a:xfrm>
            <a:off x="4804545" y="2522475"/>
            <a:ext cx="1872600" cy="1034099"/>
          </a:xfrm>
          <a:prstGeom prst="rect">
            <a:avLst/>
          </a:prstGeom>
          <a:noFill/>
          <a:ln>
            <a:noFill/>
          </a:ln>
        </p:spPr>
        <p:txBody>
          <a:bodyPr spcFirstLastPara="1" wrap="square" lIns="0" tIns="91425" rIns="91425" bIns="91425" anchor="t" anchorCtr="0">
            <a:spAutoFit/>
          </a:bodyPr>
          <a:lstStyle/>
          <a:p>
            <a:pPr marL="0" lvl="0" indent="0" algn="ctr" rtl="0">
              <a:lnSpc>
                <a:spcPct val="115000"/>
              </a:lnSpc>
              <a:spcBef>
                <a:spcPts val="0"/>
              </a:spcBef>
              <a:spcAft>
                <a:spcPts val="0"/>
              </a:spcAft>
              <a:buNone/>
            </a:pPr>
            <a:r>
              <a:rPr lang="en-US" sz="1200" dirty="0">
                <a:solidFill>
                  <a:srgbClr val="5F6368"/>
                </a:solidFill>
                <a:latin typeface="Open Sans"/>
                <a:ea typeface="Open Sans"/>
                <a:cs typeface="Open Sans"/>
                <a:sym typeface="Open Sans"/>
              </a:rPr>
              <a:t>Small art galleries often do not have resources that museums or larger art galleries have.</a:t>
            </a:r>
            <a:endParaRPr lang="en-US" sz="1200" dirty="0"/>
          </a:p>
        </p:txBody>
      </p:sp>
      <p:sp>
        <p:nvSpPr>
          <p:cNvPr id="211" name="Google Shape;211;p46"/>
          <p:cNvSpPr/>
          <p:nvPr/>
        </p:nvSpPr>
        <p:spPr>
          <a:xfrm>
            <a:off x="3342945" y="1382121"/>
            <a:ext cx="513300" cy="513300"/>
          </a:xfrm>
          <a:prstGeom prst="ellipse">
            <a:avLst/>
          </a:prstGeom>
          <a:solidFill>
            <a:srgbClr val="EA4335"/>
          </a:solidFill>
          <a:ln>
            <a:noFill/>
          </a:ln>
        </p:spPr>
        <p:txBody>
          <a:bodyPr spcFirstLastPara="1" wrap="square" lIns="0" tIns="0" rIns="0" bIns="0" anchor="ctr" anchorCtr="0">
            <a:noAutofit/>
          </a:bodyPr>
          <a:lstStyle/>
          <a:p>
            <a:pPr marL="0" lvl="0" indent="0" algn="ctr" rtl="0">
              <a:spcBef>
                <a:spcPts val="0"/>
              </a:spcBef>
              <a:spcAft>
                <a:spcPts val="0"/>
              </a:spcAft>
              <a:buNone/>
            </a:pPr>
            <a:r>
              <a:rPr lang="en" sz="2200">
                <a:solidFill>
                  <a:srgbClr val="FFFFFF"/>
                </a:solidFill>
                <a:latin typeface="Google Sans Medium"/>
                <a:ea typeface="Google Sans Medium"/>
                <a:cs typeface="Google Sans Medium"/>
                <a:sym typeface="Google Sans Medium"/>
              </a:rPr>
              <a:t>1</a:t>
            </a:r>
            <a:endParaRPr sz="2200">
              <a:solidFill>
                <a:srgbClr val="FFFFFF"/>
              </a:solidFill>
              <a:latin typeface="Google Sans Medium"/>
              <a:ea typeface="Google Sans Medium"/>
              <a:cs typeface="Google Sans Medium"/>
              <a:sym typeface="Google Sans Medium"/>
            </a:endParaRPr>
          </a:p>
        </p:txBody>
      </p:sp>
      <p:sp>
        <p:nvSpPr>
          <p:cNvPr id="212" name="Google Shape;212;p46"/>
          <p:cNvSpPr/>
          <p:nvPr/>
        </p:nvSpPr>
        <p:spPr>
          <a:xfrm>
            <a:off x="5484195" y="1382121"/>
            <a:ext cx="513300" cy="513300"/>
          </a:xfrm>
          <a:prstGeom prst="ellipse">
            <a:avLst/>
          </a:prstGeom>
          <a:solidFill>
            <a:srgbClr val="EA4335"/>
          </a:solidFill>
          <a:ln>
            <a:noFill/>
          </a:ln>
        </p:spPr>
        <p:txBody>
          <a:bodyPr spcFirstLastPara="1" wrap="square" lIns="0" tIns="0" rIns="0" bIns="0" anchor="ctr" anchorCtr="0">
            <a:noAutofit/>
          </a:bodyPr>
          <a:lstStyle/>
          <a:p>
            <a:pPr marL="0" lvl="0" indent="0" algn="ctr" rtl="0">
              <a:spcBef>
                <a:spcPts val="0"/>
              </a:spcBef>
              <a:spcAft>
                <a:spcPts val="0"/>
              </a:spcAft>
              <a:buNone/>
            </a:pPr>
            <a:r>
              <a:rPr lang="en" sz="2200">
                <a:solidFill>
                  <a:srgbClr val="FFFFFF"/>
                </a:solidFill>
                <a:latin typeface="Google Sans Medium"/>
                <a:ea typeface="Google Sans Medium"/>
                <a:cs typeface="Google Sans Medium"/>
                <a:sym typeface="Google Sans Medium"/>
              </a:rPr>
              <a:t>2</a:t>
            </a:r>
            <a:endParaRPr sz="2200">
              <a:solidFill>
                <a:srgbClr val="FFFFFF"/>
              </a:solidFill>
              <a:latin typeface="Google Sans Medium"/>
              <a:ea typeface="Google Sans Medium"/>
              <a:cs typeface="Google Sans Medium"/>
              <a:sym typeface="Google Sans Medium"/>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47"/>
          <p:cNvSpPr txBox="1"/>
          <p:nvPr/>
        </p:nvSpPr>
        <p:spPr>
          <a:xfrm>
            <a:off x="517675" y="524350"/>
            <a:ext cx="6108600" cy="554100"/>
          </a:xfrm>
          <a:prstGeom prst="rect">
            <a:avLst/>
          </a:prstGeom>
          <a:noFill/>
          <a:ln>
            <a:noFill/>
          </a:ln>
        </p:spPr>
        <p:txBody>
          <a:bodyPr spcFirstLastPara="1" wrap="square" lIns="0" tIns="91425" rIns="91425" bIns="91425" anchor="t" anchorCtr="0">
            <a:spAutoFit/>
          </a:bodyPr>
          <a:lstStyle/>
          <a:p>
            <a:pPr marL="0" lvl="0" indent="0" algn="l" rtl="0">
              <a:spcBef>
                <a:spcPts val="0"/>
              </a:spcBef>
              <a:spcAft>
                <a:spcPts val="0"/>
              </a:spcAft>
              <a:buNone/>
            </a:pPr>
            <a:r>
              <a:rPr lang="en" sz="2400" dirty="0">
                <a:solidFill>
                  <a:srgbClr val="5F6368"/>
                </a:solidFill>
                <a:latin typeface="Open Sans"/>
                <a:ea typeface="Open Sans"/>
                <a:cs typeface="Open Sans"/>
                <a:sym typeface="Open Sans"/>
              </a:rPr>
              <a:t>Persona: </a:t>
            </a:r>
            <a:r>
              <a:rPr lang="en" sz="2400" b="1" dirty="0">
                <a:solidFill>
                  <a:srgbClr val="5F6368"/>
                </a:solidFill>
                <a:latin typeface="Open Sans"/>
                <a:ea typeface="Open Sans"/>
                <a:cs typeface="Open Sans"/>
                <a:sym typeface="Open Sans"/>
              </a:rPr>
              <a:t>Peter</a:t>
            </a:r>
            <a:endParaRPr sz="2400" b="1" dirty="0">
              <a:solidFill>
                <a:srgbClr val="5F6368"/>
              </a:solidFill>
              <a:latin typeface="Open Sans"/>
              <a:ea typeface="Open Sans"/>
              <a:cs typeface="Open Sans"/>
              <a:sym typeface="Open Sans"/>
            </a:endParaRPr>
          </a:p>
        </p:txBody>
      </p:sp>
      <p:sp>
        <p:nvSpPr>
          <p:cNvPr id="221" name="Google Shape;221;p47"/>
          <p:cNvSpPr txBox="1"/>
          <p:nvPr/>
        </p:nvSpPr>
        <p:spPr>
          <a:xfrm>
            <a:off x="517675" y="1674400"/>
            <a:ext cx="2184600" cy="2123628"/>
          </a:xfrm>
          <a:prstGeom prst="rect">
            <a:avLst/>
          </a:prstGeom>
          <a:noFill/>
          <a:ln>
            <a:noFill/>
          </a:ln>
        </p:spPr>
        <p:txBody>
          <a:bodyPr spcFirstLastPara="1" wrap="square" lIns="0" tIns="91425" rIns="91425" bIns="91425" anchor="t" anchorCtr="0">
            <a:spAutoFit/>
          </a:bodyPr>
          <a:lstStyle/>
          <a:p>
            <a:pPr marL="0" lvl="0" indent="0" algn="l" rtl="0">
              <a:lnSpc>
                <a:spcPct val="150000"/>
              </a:lnSpc>
              <a:spcBef>
                <a:spcPts val="0"/>
              </a:spcBef>
              <a:spcAft>
                <a:spcPts val="0"/>
              </a:spcAft>
              <a:buNone/>
            </a:pPr>
            <a:r>
              <a:rPr lang="en" dirty="0">
                <a:solidFill>
                  <a:srgbClr val="EA4335"/>
                </a:solidFill>
                <a:latin typeface="Open Sans SemiBold"/>
                <a:ea typeface="Open Sans SemiBold"/>
                <a:cs typeface="Open Sans SemiBold"/>
                <a:sym typeface="Open Sans SemiBold"/>
              </a:rPr>
              <a:t>Problem statement:</a:t>
            </a:r>
            <a:endParaRPr dirty="0">
              <a:solidFill>
                <a:srgbClr val="EA4335"/>
              </a:solidFill>
              <a:latin typeface="Open Sans SemiBold"/>
              <a:ea typeface="Open Sans SemiBold"/>
              <a:cs typeface="Open Sans SemiBold"/>
              <a:sym typeface="Open Sans SemiBold"/>
            </a:endParaRPr>
          </a:p>
          <a:p>
            <a:pPr marL="0" lvl="0" indent="0" algn="l" rtl="0">
              <a:lnSpc>
                <a:spcPct val="150000"/>
              </a:lnSpc>
              <a:spcBef>
                <a:spcPts val="0"/>
              </a:spcBef>
              <a:spcAft>
                <a:spcPts val="0"/>
              </a:spcAft>
              <a:buNone/>
            </a:pPr>
            <a:r>
              <a:rPr lang="en" dirty="0">
                <a:solidFill>
                  <a:srgbClr val="5F6368"/>
                </a:solidFill>
                <a:latin typeface="Open Sans"/>
                <a:ea typeface="Open Sans"/>
                <a:cs typeface="Open Sans"/>
                <a:sym typeface="Open Sans"/>
              </a:rPr>
              <a:t>Peter is a </a:t>
            </a:r>
            <a:r>
              <a:rPr lang="en-US" dirty="0">
                <a:solidFill>
                  <a:srgbClr val="5F6368"/>
                </a:solidFill>
                <a:latin typeface="Open Sans"/>
                <a:ea typeface="Open Sans"/>
                <a:cs typeface="Open Sans"/>
                <a:sym typeface="Open Sans"/>
              </a:rPr>
              <a:t>art gallery visitor </a:t>
            </a:r>
            <a:r>
              <a:rPr lang="en" dirty="0">
                <a:solidFill>
                  <a:srgbClr val="5F6368"/>
                </a:solidFill>
                <a:latin typeface="Open Sans"/>
                <a:ea typeface="Open Sans"/>
                <a:cs typeface="Open Sans"/>
                <a:sym typeface="Open Sans"/>
              </a:rPr>
              <a:t>who needs</a:t>
            </a:r>
            <a:r>
              <a:rPr lang="en-US" dirty="0">
                <a:solidFill>
                  <a:srgbClr val="5F6368"/>
                </a:solidFill>
                <a:latin typeface="Open Sans"/>
                <a:ea typeface="Open Sans"/>
                <a:cs typeface="Open Sans"/>
                <a:sym typeface="Open Sans"/>
              </a:rPr>
              <a:t> an app that provides art information</a:t>
            </a:r>
            <a:r>
              <a:rPr lang="en" dirty="0">
                <a:solidFill>
                  <a:srgbClr val="5F6368"/>
                </a:solidFill>
                <a:latin typeface="Open Sans"/>
                <a:ea typeface="Open Sans"/>
                <a:cs typeface="Open Sans"/>
                <a:sym typeface="Open Sans"/>
              </a:rPr>
              <a:t>.</a:t>
            </a:r>
            <a:endParaRPr dirty="0">
              <a:solidFill>
                <a:srgbClr val="5F6368"/>
              </a:solidFill>
              <a:latin typeface="Open Sans"/>
              <a:ea typeface="Open Sans"/>
              <a:cs typeface="Open Sans"/>
              <a:sym typeface="Open Sans"/>
            </a:endParaRPr>
          </a:p>
          <a:p>
            <a:pPr marL="0" lvl="0" indent="0" algn="l" rtl="0">
              <a:lnSpc>
                <a:spcPct val="150000"/>
              </a:lnSpc>
              <a:spcBef>
                <a:spcPts val="0"/>
              </a:spcBef>
              <a:spcAft>
                <a:spcPts val="0"/>
              </a:spcAft>
              <a:buNone/>
            </a:pPr>
            <a:endParaRPr dirty="0"/>
          </a:p>
        </p:txBody>
      </p:sp>
      <p:pic>
        <p:nvPicPr>
          <p:cNvPr id="3" name="Picture 2">
            <a:extLst>
              <a:ext uri="{FF2B5EF4-FFF2-40B4-BE49-F238E27FC236}">
                <a16:creationId xmlns:a16="http://schemas.microsoft.com/office/drawing/2014/main" id="{F48F2108-F1FC-4ADE-B740-A6B70A119464}"/>
              </a:ext>
            </a:extLst>
          </p:cNvPr>
          <p:cNvPicPr>
            <a:picLocks noChangeAspect="1"/>
          </p:cNvPicPr>
          <p:nvPr/>
        </p:nvPicPr>
        <p:blipFill>
          <a:blip r:embed="rId3"/>
          <a:stretch>
            <a:fillRect/>
          </a:stretch>
        </p:blipFill>
        <p:spPr>
          <a:xfrm>
            <a:off x="3430667" y="1078450"/>
            <a:ext cx="5299515" cy="298097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47"/>
          <p:cNvSpPr txBox="1"/>
          <p:nvPr/>
        </p:nvSpPr>
        <p:spPr>
          <a:xfrm>
            <a:off x="517675" y="524350"/>
            <a:ext cx="6108600" cy="554100"/>
          </a:xfrm>
          <a:prstGeom prst="rect">
            <a:avLst/>
          </a:prstGeom>
          <a:noFill/>
          <a:ln>
            <a:noFill/>
          </a:ln>
        </p:spPr>
        <p:txBody>
          <a:bodyPr spcFirstLastPara="1" wrap="square" lIns="0" tIns="91425" rIns="91425" bIns="91425" anchor="t" anchorCtr="0">
            <a:spAutoFit/>
          </a:bodyPr>
          <a:lstStyle/>
          <a:p>
            <a:pPr marL="0" lvl="0" indent="0" algn="l" rtl="0">
              <a:spcBef>
                <a:spcPts val="0"/>
              </a:spcBef>
              <a:spcAft>
                <a:spcPts val="0"/>
              </a:spcAft>
              <a:buNone/>
            </a:pPr>
            <a:r>
              <a:rPr lang="en" sz="2400" dirty="0">
                <a:solidFill>
                  <a:srgbClr val="5F6368"/>
                </a:solidFill>
                <a:latin typeface="Open Sans"/>
                <a:ea typeface="Open Sans"/>
                <a:cs typeface="Open Sans"/>
                <a:sym typeface="Open Sans"/>
              </a:rPr>
              <a:t>Persona: </a:t>
            </a:r>
            <a:r>
              <a:rPr lang="en" sz="2400" b="1" dirty="0">
                <a:solidFill>
                  <a:srgbClr val="5F6368"/>
                </a:solidFill>
                <a:latin typeface="Open Sans"/>
                <a:ea typeface="Open Sans"/>
                <a:cs typeface="Open Sans"/>
                <a:sym typeface="Open Sans"/>
              </a:rPr>
              <a:t>Carlos</a:t>
            </a:r>
            <a:endParaRPr sz="2400" b="1" dirty="0">
              <a:solidFill>
                <a:srgbClr val="5F6368"/>
              </a:solidFill>
              <a:latin typeface="Open Sans"/>
              <a:ea typeface="Open Sans"/>
              <a:cs typeface="Open Sans"/>
              <a:sym typeface="Open Sans"/>
            </a:endParaRPr>
          </a:p>
        </p:txBody>
      </p:sp>
      <p:sp>
        <p:nvSpPr>
          <p:cNvPr id="221" name="Google Shape;221;p47"/>
          <p:cNvSpPr txBox="1"/>
          <p:nvPr/>
        </p:nvSpPr>
        <p:spPr>
          <a:xfrm>
            <a:off x="517675" y="1674400"/>
            <a:ext cx="2184600" cy="2446793"/>
          </a:xfrm>
          <a:prstGeom prst="rect">
            <a:avLst/>
          </a:prstGeom>
          <a:noFill/>
          <a:ln>
            <a:noFill/>
          </a:ln>
        </p:spPr>
        <p:txBody>
          <a:bodyPr spcFirstLastPara="1" wrap="square" lIns="0" tIns="91425" rIns="91425" bIns="91425" anchor="t" anchorCtr="0">
            <a:spAutoFit/>
          </a:bodyPr>
          <a:lstStyle/>
          <a:p>
            <a:pPr marL="0" lvl="0" indent="0" algn="l" rtl="0">
              <a:lnSpc>
                <a:spcPct val="150000"/>
              </a:lnSpc>
              <a:spcBef>
                <a:spcPts val="0"/>
              </a:spcBef>
              <a:spcAft>
                <a:spcPts val="0"/>
              </a:spcAft>
              <a:buNone/>
            </a:pPr>
            <a:r>
              <a:rPr lang="en" dirty="0">
                <a:solidFill>
                  <a:srgbClr val="EA4335"/>
                </a:solidFill>
                <a:latin typeface="Open Sans SemiBold"/>
                <a:ea typeface="Open Sans SemiBold"/>
                <a:cs typeface="Open Sans SemiBold"/>
                <a:sym typeface="Open Sans SemiBold"/>
              </a:rPr>
              <a:t>Problem statement:</a:t>
            </a:r>
            <a:endParaRPr dirty="0">
              <a:solidFill>
                <a:srgbClr val="EA4335"/>
              </a:solidFill>
              <a:latin typeface="Open Sans SemiBold"/>
              <a:ea typeface="Open Sans SemiBold"/>
              <a:cs typeface="Open Sans SemiBold"/>
              <a:sym typeface="Open Sans SemiBold"/>
            </a:endParaRPr>
          </a:p>
          <a:p>
            <a:pPr marL="0" lvl="0" indent="0" algn="l" rtl="0">
              <a:lnSpc>
                <a:spcPct val="150000"/>
              </a:lnSpc>
              <a:spcBef>
                <a:spcPts val="0"/>
              </a:spcBef>
              <a:spcAft>
                <a:spcPts val="0"/>
              </a:spcAft>
              <a:buNone/>
            </a:pPr>
            <a:r>
              <a:rPr lang="en" dirty="0">
                <a:solidFill>
                  <a:srgbClr val="5F6368"/>
                </a:solidFill>
                <a:latin typeface="Open Sans"/>
                <a:ea typeface="Open Sans"/>
                <a:cs typeface="Open Sans"/>
                <a:sym typeface="Open Sans"/>
              </a:rPr>
              <a:t>Carlos is an art gallery owner who needs a resource that museums have because he has trouble attracting visitors and customers.</a:t>
            </a:r>
            <a:endParaRPr dirty="0"/>
          </a:p>
        </p:txBody>
      </p:sp>
      <p:pic>
        <p:nvPicPr>
          <p:cNvPr id="3" name="Picture 2">
            <a:extLst>
              <a:ext uri="{FF2B5EF4-FFF2-40B4-BE49-F238E27FC236}">
                <a16:creationId xmlns:a16="http://schemas.microsoft.com/office/drawing/2014/main" id="{5C6CF01F-EEBF-4F86-9749-6D3BB351FC5E}"/>
              </a:ext>
            </a:extLst>
          </p:cNvPr>
          <p:cNvPicPr>
            <a:picLocks noChangeAspect="1"/>
          </p:cNvPicPr>
          <p:nvPr/>
        </p:nvPicPr>
        <p:blipFill>
          <a:blip r:embed="rId3"/>
          <a:stretch>
            <a:fillRect/>
          </a:stretch>
        </p:blipFill>
        <p:spPr>
          <a:xfrm>
            <a:off x="3260671" y="927750"/>
            <a:ext cx="5548693" cy="3121140"/>
          </a:xfrm>
          <a:prstGeom prst="rect">
            <a:avLst/>
          </a:prstGeom>
        </p:spPr>
      </p:pic>
    </p:spTree>
    <p:extLst>
      <p:ext uri="{BB962C8B-B14F-4D97-AF65-F5344CB8AC3E}">
        <p14:creationId xmlns:p14="http://schemas.microsoft.com/office/powerpoint/2010/main" val="36942014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48"/>
          <p:cNvSpPr txBox="1"/>
          <p:nvPr/>
        </p:nvSpPr>
        <p:spPr>
          <a:xfrm>
            <a:off x="517675" y="524350"/>
            <a:ext cx="6108600" cy="554100"/>
          </a:xfrm>
          <a:prstGeom prst="rect">
            <a:avLst/>
          </a:prstGeom>
          <a:noFill/>
          <a:ln>
            <a:noFill/>
          </a:ln>
        </p:spPr>
        <p:txBody>
          <a:bodyPr spcFirstLastPara="1" wrap="square" lIns="0" tIns="91425" rIns="91425" bIns="91425" anchor="t" anchorCtr="0">
            <a:spAutoFit/>
          </a:bodyPr>
          <a:lstStyle/>
          <a:p>
            <a:pPr marL="0" lvl="0" indent="0" algn="l" rtl="0">
              <a:spcBef>
                <a:spcPts val="0"/>
              </a:spcBef>
              <a:spcAft>
                <a:spcPts val="0"/>
              </a:spcAft>
              <a:buNone/>
            </a:pPr>
            <a:r>
              <a:rPr lang="en" sz="2400">
                <a:solidFill>
                  <a:srgbClr val="5F6368"/>
                </a:solidFill>
                <a:latin typeface="Open Sans"/>
                <a:ea typeface="Open Sans"/>
                <a:cs typeface="Open Sans"/>
                <a:sym typeface="Open Sans"/>
              </a:rPr>
              <a:t>User journey map</a:t>
            </a:r>
            <a:endParaRPr sz="2400">
              <a:solidFill>
                <a:srgbClr val="5F6368"/>
              </a:solidFill>
              <a:latin typeface="Open Sans"/>
              <a:ea typeface="Open Sans"/>
              <a:cs typeface="Open Sans"/>
              <a:sym typeface="Open Sans"/>
            </a:endParaRPr>
          </a:p>
        </p:txBody>
      </p:sp>
      <p:sp>
        <p:nvSpPr>
          <p:cNvPr id="228" name="Google Shape;228;p48"/>
          <p:cNvSpPr txBox="1"/>
          <p:nvPr/>
        </p:nvSpPr>
        <p:spPr>
          <a:xfrm>
            <a:off x="6011725" y="2294700"/>
            <a:ext cx="1332300" cy="554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a:solidFill>
                  <a:srgbClr val="5F6368"/>
                </a:solidFill>
                <a:latin typeface="Open Sans"/>
                <a:ea typeface="Open Sans"/>
                <a:cs typeface="Open Sans"/>
                <a:sym typeface="Open Sans"/>
              </a:rPr>
              <a:t>Image of user journey map</a:t>
            </a:r>
            <a:endParaRPr sz="1200">
              <a:solidFill>
                <a:srgbClr val="5F6368"/>
              </a:solidFill>
              <a:latin typeface="Open Sans"/>
              <a:ea typeface="Open Sans"/>
              <a:cs typeface="Open Sans"/>
              <a:sym typeface="Open Sans"/>
            </a:endParaRPr>
          </a:p>
        </p:txBody>
      </p:sp>
      <p:sp>
        <p:nvSpPr>
          <p:cNvPr id="229" name="Google Shape;229;p48"/>
          <p:cNvSpPr txBox="1"/>
          <p:nvPr/>
        </p:nvSpPr>
        <p:spPr>
          <a:xfrm>
            <a:off x="517675" y="1522550"/>
            <a:ext cx="2421300" cy="1477297"/>
          </a:xfrm>
          <a:prstGeom prst="rect">
            <a:avLst/>
          </a:prstGeom>
          <a:noFill/>
          <a:ln>
            <a:noFill/>
          </a:ln>
        </p:spPr>
        <p:txBody>
          <a:bodyPr spcFirstLastPara="1" wrap="square" lIns="0" tIns="91425" rIns="91425" bIns="91425" anchor="t" anchorCtr="0">
            <a:spAutoFit/>
          </a:bodyPr>
          <a:lstStyle/>
          <a:p>
            <a:pPr marL="0" lvl="0" indent="0" algn="l" rtl="0">
              <a:lnSpc>
                <a:spcPct val="150000"/>
              </a:lnSpc>
              <a:spcBef>
                <a:spcPts val="0"/>
              </a:spcBef>
              <a:spcAft>
                <a:spcPts val="0"/>
              </a:spcAft>
              <a:buClr>
                <a:schemeClr val="dk1"/>
              </a:buClr>
              <a:buSzPts val="1100"/>
              <a:buFont typeface="Arial"/>
              <a:buNone/>
            </a:pPr>
            <a:r>
              <a:rPr lang="en" dirty="0">
                <a:solidFill>
                  <a:srgbClr val="5F6368"/>
                </a:solidFill>
                <a:latin typeface="Open Sans"/>
                <a:ea typeface="Open Sans"/>
                <a:cs typeface="Open Sans"/>
                <a:sym typeface="Open Sans"/>
              </a:rPr>
              <a:t>Mapping Peter’s user journey reveals required basic feature needed in ArtInfo app.</a:t>
            </a:r>
            <a:endParaRPr dirty="0"/>
          </a:p>
        </p:txBody>
      </p:sp>
      <p:pic>
        <p:nvPicPr>
          <p:cNvPr id="3" name="Picture 2">
            <a:extLst>
              <a:ext uri="{FF2B5EF4-FFF2-40B4-BE49-F238E27FC236}">
                <a16:creationId xmlns:a16="http://schemas.microsoft.com/office/drawing/2014/main" id="{D286FBB1-E617-4966-B1EE-49FF42BCBB9A}"/>
              </a:ext>
            </a:extLst>
          </p:cNvPr>
          <p:cNvPicPr>
            <a:picLocks noChangeAspect="1"/>
          </p:cNvPicPr>
          <p:nvPr/>
        </p:nvPicPr>
        <p:blipFill>
          <a:blip r:embed="rId3"/>
          <a:stretch>
            <a:fillRect/>
          </a:stretch>
        </p:blipFill>
        <p:spPr>
          <a:xfrm>
            <a:off x="3261575" y="639008"/>
            <a:ext cx="5886904" cy="331138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29900"/>
        </a:solidFill>
        <a:effectLst/>
      </p:bgPr>
    </p:bg>
    <p:spTree>
      <p:nvGrpSpPr>
        <p:cNvPr id="1" name="Shape 233"/>
        <p:cNvGrpSpPr/>
        <p:nvPr/>
      </p:nvGrpSpPr>
      <p:grpSpPr>
        <a:xfrm>
          <a:off x="0" y="0"/>
          <a:ext cx="0" cy="0"/>
          <a:chOff x="0" y="0"/>
          <a:chExt cx="0" cy="0"/>
        </a:xfrm>
      </p:grpSpPr>
      <p:sp>
        <p:nvSpPr>
          <p:cNvPr id="234" name="Google Shape;234;p49"/>
          <p:cNvSpPr txBox="1"/>
          <p:nvPr/>
        </p:nvSpPr>
        <p:spPr>
          <a:xfrm>
            <a:off x="3721275" y="1886850"/>
            <a:ext cx="6302100" cy="1369800"/>
          </a:xfrm>
          <a:prstGeom prst="rect">
            <a:avLst/>
          </a:prstGeom>
          <a:noFill/>
          <a:ln>
            <a:noFill/>
          </a:ln>
        </p:spPr>
        <p:txBody>
          <a:bodyPr spcFirstLastPara="1" wrap="square" lIns="91425" tIns="91425" rIns="91425" bIns="91425" anchor="t" anchorCtr="0">
            <a:spAutoFit/>
          </a:bodyPr>
          <a:lstStyle/>
          <a:p>
            <a:pPr marL="457200" lvl="0" indent="-317500" algn="l" rtl="0">
              <a:lnSpc>
                <a:spcPct val="150000"/>
              </a:lnSpc>
              <a:spcBef>
                <a:spcPts val="0"/>
              </a:spcBef>
              <a:spcAft>
                <a:spcPts val="0"/>
              </a:spcAft>
              <a:buClr>
                <a:srgbClr val="FFFFFF"/>
              </a:buClr>
              <a:buSzPts val="1400"/>
              <a:buFont typeface="Open Sans"/>
              <a:buChar char="●"/>
            </a:pPr>
            <a:r>
              <a:rPr lang="en">
                <a:solidFill>
                  <a:srgbClr val="FFFFFF"/>
                </a:solidFill>
                <a:latin typeface="Open Sans"/>
                <a:ea typeface="Open Sans"/>
                <a:cs typeface="Open Sans"/>
                <a:sym typeface="Open Sans"/>
              </a:rPr>
              <a:t>Paper wireframes</a:t>
            </a:r>
            <a:endParaRPr>
              <a:solidFill>
                <a:srgbClr val="FFFFFF"/>
              </a:solidFill>
              <a:latin typeface="Open Sans"/>
              <a:ea typeface="Open Sans"/>
              <a:cs typeface="Open Sans"/>
              <a:sym typeface="Open Sans"/>
            </a:endParaRPr>
          </a:p>
          <a:p>
            <a:pPr marL="457200" lvl="0" indent="-317500" algn="l" rtl="0">
              <a:lnSpc>
                <a:spcPct val="150000"/>
              </a:lnSpc>
              <a:spcBef>
                <a:spcPts val="0"/>
              </a:spcBef>
              <a:spcAft>
                <a:spcPts val="0"/>
              </a:spcAft>
              <a:buClr>
                <a:srgbClr val="FFFFFF"/>
              </a:buClr>
              <a:buSzPts val="1400"/>
              <a:buFont typeface="Open Sans"/>
              <a:buChar char="●"/>
            </a:pPr>
            <a:r>
              <a:rPr lang="en">
                <a:solidFill>
                  <a:srgbClr val="FFFFFF"/>
                </a:solidFill>
                <a:latin typeface="Open Sans"/>
                <a:ea typeface="Open Sans"/>
                <a:cs typeface="Open Sans"/>
                <a:sym typeface="Open Sans"/>
              </a:rPr>
              <a:t>Digital wireframes</a:t>
            </a:r>
            <a:endParaRPr>
              <a:solidFill>
                <a:srgbClr val="FFFFFF"/>
              </a:solidFill>
              <a:latin typeface="Open Sans"/>
              <a:ea typeface="Open Sans"/>
              <a:cs typeface="Open Sans"/>
              <a:sym typeface="Open Sans"/>
            </a:endParaRPr>
          </a:p>
          <a:p>
            <a:pPr marL="457200" lvl="0" indent="-317500" algn="l" rtl="0">
              <a:lnSpc>
                <a:spcPct val="150000"/>
              </a:lnSpc>
              <a:spcBef>
                <a:spcPts val="0"/>
              </a:spcBef>
              <a:spcAft>
                <a:spcPts val="0"/>
              </a:spcAft>
              <a:buClr>
                <a:srgbClr val="FFFFFF"/>
              </a:buClr>
              <a:buSzPts val="1400"/>
              <a:buFont typeface="Open Sans"/>
              <a:buChar char="●"/>
            </a:pPr>
            <a:r>
              <a:rPr lang="en">
                <a:solidFill>
                  <a:srgbClr val="FFFFFF"/>
                </a:solidFill>
                <a:latin typeface="Open Sans"/>
                <a:ea typeface="Open Sans"/>
                <a:cs typeface="Open Sans"/>
                <a:sym typeface="Open Sans"/>
              </a:rPr>
              <a:t>Low-fidelity prototype</a:t>
            </a:r>
            <a:endParaRPr>
              <a:solidFill>
                <a:srgbClr val="FFFFFF"/>
              </a:solidFill>
              <a:latin typeface="Open Sans"/>
              <a:ea typeface="Open Sans"/>
              <a:cs typeface="Open Sans"/>
              <a:sym typeface="Open Sans"/>
            </a:endParaRPr>
          </a:p>
          <a:p>
            <a:pPr marL="457200" lvl="0" indent="-317500" algn="l" rtl="0">
              <a:lnSpc>
                <a:spcPct val="150000"/>
              </a:lnSpc>
              <a:spcBef>
                <a:spcPts val="0"/>
              </a:spcBef>
              <a:spcAft>
                <a:spcPts val="0"/>
              </a:spcAft>
              <a:buClr>
                <a:srgbClr val="FFFFFF"/>
              </a:buClr>
              <a:buSzPts val="1400"/>
              <a:buFont typeface="Open Sans"/>
              <a:buChar char="●"/>
            </a:pPr>
            <a:r>
              <a:rPr lang="en">
                <a:solidFill>
                  <a:srgbClr val="FFFFFF"/>
                </a:solidFill>
                <a:latin typeface="Open Sans"/>
                <a:ea typeface="Open Sans"/>
                <a:cs typeface="Open Sans"/>
                <a:sym typeface="Open Sans"/>
              </a:rPr>
              <a:t>Usability studies</a:t>
            </a:r>
            <a:endParaRPr>
              <a:solidFill>
                <a:srgbClr val="FFFFFF"/>
              </a:solidFill>
              <a:latin typeface="Open Sans"/>
              <a:ea typeface="Open Sans"/>
              <a:cs typeface="Open Sans"/>
              <a:sym typeface="Open Sans"/>
            </a:endParaRPr>
          </a:p>
        </p:txBody>
      </p:sp>
      <p:sp>
        <p:nvSpPr>
          <p:cNvPr id="235" name="Google Shape;235;p49"/>
          <p:cNvSpPr txBox="1"/>
          <p:nvPr/>
        </p:nvSpPr>
        <p:spPr>
          <a:xfrm>
            <a:off x="-468875" y="2082300"/>
            <a:ext cx="3704400" cy="978900"/>
          </a:xfrm>
          <a:prstGeom prst="rect">
            <a:avLst/>
          </a:prstGeom>
          <a:noFill/>
          <a:ln>
            <a:noFill/>
          </a:ln>
        </p:spPr>
        <p:txBody>
          <a:bodyPr spcFirstLastPara="1" wrap="square" lIns="91425" tIns="91425" rIns="91425" bIns="91425" anchor="t" anchorCtr="0">
            <a:spAutoFit/>
          </a:bodyPr>
          <a:lstStyle/>
          <a:p>
            <a:pPr marL="0" lvl="0" indent="0" algn="r" rtl="0">
              <a:lnSpc>
                <a:spcPct val="115000"/>
              </a:lnSpc>
              <a:spcBef>
                <a:spcPts val="0"/>
              </a:spcBef>
              <a:spcAft>
                <a:spcPts val="0"/>
              </a:spcAft>
              <a:buClr>
                <a:schemeClr val="dk1"/>
              </a:buClr>
              <a:buSzPts val="1100"/>
              <a:buFont typeface="Arial"/>
              <a:buNone/>
            </a:pPr>
            <a:r>
              <a:rPr lang="en" sz="2400">
                <a:solidFill>
                  <a:srgbClr val="FFFFFF"/>
                </a:solidFill>
                <a:latin typeface="Open Sans"/>
                <a:ea typeface="Open Sans"/>
                <a:cs typeface="Open Sans"/>
                <a:sym typeface="Open Sans"/>
              </a:rPr>
              <a:t>Starting</a:t>
            </a:r>
            <a:endParaRPr sz="2400">
              <a:solidFill>
                <a:srgbClr val="FFFFFF"/>
              </a:solidFill>
              <a:latin typeface="Open Sans"/>
              <a:ea typeface="Open Sans"/>
              <a:cs typeface="Open Sans"/>
              <a:sym typeface="Open Sans"/>
            </a:endParaRPr>
          </a:p>
          <a:p>
            <a:pPr marL="0" lvl="0" indent="0" algn="r" rtl="0">
              <a:lnSpc>
                <a:spcPct val="115000"/>
              </a:lnSpc>
              <a:spcBef>
                <a:spcPts val="0"/>
              </a:spcBef>
              <a:spcAft>
                <a:spcPts val="0"/>
              </a:spcAft>
              <a:buNone/>
            </a:pPr>
            <a:r>
              <a:rPr lang="en" sz="2400">
                <a:solidFill>
                  <a:srgbClr val="FFFFFF"/>
                </a:solidFill>
                <a:latin typeface="Open Sans"/>
                <a:ea typeface="Open Sans"/>
                <a:cs typeface="Open Sans"/>
                <a:sym typeface="Open Sans"/>
              </a:rPr>
              <a:t>the design</a:t>
            </a:r>
            <a:endParaRPr sz="2400">
              <a:solidFill>
                <a:srgbClr val="FFFFFF"/>
              </a:solidFill>
              <a:latin typeface="Open Sans"/>
              <a:ea typeface="Open Sans"/>
              <a:cs typeface="Open Sans"/>
              <a:sym typeface="Open Sans"/>
            </a:endParaRPr>
          </a:p>
        </p:txBody>
      </p:sp>
      <p:cxnSp>
        <p:nvCxnSpPr>
          <p:cNvPr id="236" name="Google Shape;236;p49"/>
          <p:cNvCxnSpPr/>
          <p:nvPr/>
        </p:nvCxnSpPr>
        <p:spPr>
          <a:xfrm>
            <a:off x="3460100" y="1032150"/>
            <a:ext cx="36600" cy="3079200"/>
          </a:xfrm>
          <a:prstGeom prst="straightConnector1">
            <a:avLst/>
          </a:prstGeom>
          <a:noFill/>
          <a:ln w="19050" cap="flat" cmpd="sng">
            <a:solidFill>
              <a:srgbClr val="FFFFFF"/>
            </a:solidFill>
            <a:prstDash val="solid"/>
            <a:round/>
            <a:headEnd type="none" w="med" len="med"/>
            <a:tailEnd type="none" w="med" len="med"/>
          </a:ln>
        </p:spPr>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50"/>
          <p:cNvSpPr/>
          <p:nvPr/>
        </p:nvSpPr>
        <p:spPr>
          <a:xfrm>
            <a:off x="4211875" y="0"/>
            <a:ext cx="493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50"/>
          <p:cNvSpPr txBox="1"/>
          <p:nvPr/>
        </p:nvSpPr>
        <p:spPr>
          <a:xfrm>
            <a:off x="517675" y="524350"/>
            <a:ext cx="7000800" cy="554100"/>
          </a:xfrm>
          <a:prstGeom prst="rect">
            <a:avLst/>
          </a:prstGeom>
          <a:noFill/>
          <a:ln>
            <a:noFill/>
          </a:ln>
        </p:spPr>
        <p:txBody>
          <a:bodyPr spcFirstLastPara="1" wrap="square" lIns="0" tIns="91425" rIns="91425" bIns="91425" anchor="t" anchorCtr="0">
            <a:spAutoFit/>
          </a:bodyPr>
          <a:lstStyle/>
          <a:p>
            <a:pPr marL="0" lvl="0" indent="0" algn="l" rtl="0">
              <a:spcBef>
                <a:spcPts val="0"/>
              </a:spcBef>
              <a:spcAft>
                <a:spcPts val="0"/>
              </a:spcAft>
              <a:buNone/>
            </a:pPr>
            <a:r>
              <a:rPr lang="en" sz="2400">
                <a:solidFill>
                  <a:srgbClr val="5F6368"/>
                </a:solidFill>
                <a:latin typeface="Open Sans"/>
                <a:ea typeface="Open Sans"/>
                <a:cs typeface="Open Sans"/>
                <a:sym typeface="Open Sans"/>
              </a:rPr>
              <a:t>Paper wireframes </a:t>
            </a:r>
            <a:endParaRPr sz="2400">
              <a:solidFill>
                <a:srgbClr val="5F6368"/>
              </a:solidFill>
              <a:latin typeface="Open Sans"/>
              <a:ea typeface="Open Sans"/>
              <a:cs typeface="Open Sans"/>
              <a:sym typeface="Open Sans"/>
            </a:endParaRPr>
          </a:p>
        </p:txBody>
      </p:sp>
      <p:sp>
        <p:nvSpPr>
          <p:cNvPr id="243" name="Google Shape;243;p50"/>
          <p:cNvSpPr txBox="1"/>
          <p:nvPr/>
        </p:nvSpPr>
        <p:spPr>
          <a:xfrm>
            <a:off x="517675" y="1522550"/>
            <a:ext cx="2421300" cy="3093124"/>
          </a:xfrm>
          <a:prstGeom prst="rect">
            <a:avLst/>
          </a:prstGeom>
          <a:noFill/>
          <a:ln>
            <a:noFill/>
          </a:ln>
        </p:spPr>
        <p:txBody>
          <a:bodyPr spcFirstLastPara="1" wrap="square" lIns="0" tIns="91425" rIns="91425" bIns="91425" anchor="t" anchorCtr="0">
            <a:spAutoFit/>
          </a:bodyPr>
          <a:lstStyle/>
          <a:p>
            <a:pPr marL="0" lvl="0" indent="0" algn="l" rtl="0">
              <a:lnSpc>
                <a:spcPct val="150000"/>
              </a:lnSpc>
              <a:spcBef>
                <a:spcPts val="0"/>
              </a:spcBef>
              <a:spcAft>
                <a:spcPts val="0"/>
              </a:spcAft>
              <a:buClr>
                <a:schemeClr val="dk1"/>
              </a:buClr>
              <a:buSzPts val="1100"/>
              <a:buFont typeface="Arial"/>
              <a:buNone/>
            </a:pPr>
            <a:r>
              <a:rPr lang="en" dirty="0">
                <a:solidFill>
                  <a:srgbClr val="5F6368"/>
                </a:solidFill>
                <a:latin typeface="Open Sans"/>
                <a:ea typeface="Open Sans"/>
                <a:cs typeface="Open Sans"/>
                <a:sym typeface="Open Sans"/>
              </a:rPr>
              <a:t>In this wireframe, I have considered two options to find the information: by search function or by scan. That way, these options would provide flexibility for users to search info on artwork at their convenience.</a:t>
            </a:r>
            <a:endParaRPr dirty="0"/>
          </a:p>
        </p:txBody>
      </p:sp>
      <p:sp>
        <p:nvSpPr>
          <p:cNvPr id="244" name="Google Shape;244;p50"/>
          <p:cNvSpPr txBox="1"/>
          <p:nvPr/>
        </p:nvSpPr>
        <p:spPr>
          <a:xfrm>
            <a:off x="5830075" y="1833000"/>
            <a:ext cx="1695600" cy="1477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a:solidFill>
                  <a:srgbClr val="5F6368"/>
                </a:solidFill>
                <a:latin typeface="Open Sans"/>
                <a:ea typeface="Open Sans"/>
                <a:cs typeface="Open Sans"/>
                <a:sym typeface="Open Sans"/>
              </a:rPr>
              <a:t>Image of paper wireframes including five different versions of the same screen and one image of the new, refined version</a:t>
            </a:r>
            <a:endParaRPr sz="1200">
              <a:solidFill>
                <a:srgbClr val="5F6368"/>
              </a:solidFill>
              <a:latin typeface="Open Sans"/>
              <a:ea typeface="Open Sans"/>
              <a:cs typeface="Open Sans"/>
              <a:sym typeface="Open Sans"/>
            </a:endParaRPr>
          </a:p>
        </p:txBody>
      </p:sp>
      <p:pic>
        <p:nvPicPr>
          <p:cNvPr id="6" name="Picture 5">
            <a:extLst>
              <a:ext uri="{FF2B5EF4-FFF2-40B4-BE49-F238E27FC236}">
                <a16:creationId xmlns:a16="http://schemas.microsoft.com/office/drawing/2014/main" id="{9EE6A86D-21E7-4DD8-B48D-4FDC64962E82}"/>
              </a:ext>
            </a:extLst>
          </p:cNvPr>
          <p:cNvPicPr>
            <a:picLocks noChangeAspect="1"/>
          </p:cNvPicPr>
          <p:nvPr/>
        </p:nvPicPr>
        <p:blipFill>
          <a:blip r:embed="rId3"/>
          <a:stretch>
            <a:fillRect/>
          </a:stretch>
        </p:blipFill>
        <p:spPr>
          <a:xfrm>
            <a:off x="7107203" y="28584"/>
            <a:ext cx="1366158" cy="2807517"/>
          </a:xfrm>
          <a:prstGeom prst="rect">
            <a:avLst/>
          </a:prstGeom>
        </p:spPr>
      </p:pic>
      <p:pic>
        <p:nvPicPr>
          <p:cNvPr id="9" name="Picture 8">
            <a:extLst>
              <a:ext uri="{FF2B5EF4-FFF2-40B4-BE49-F238E27FC236}">
                <a16:creationId xmlns:a16="http://schemas.microsoft.com/office/drawing/2014/main" id="{ACA61F43-BB55-41A0-8111-672E218A47F0}"/>
              </a:ext>
            </a:extLst>
          </p:cNvPr>
          <p:cNvPicPr>
            <a:picLocks noChangeAspect="1"/>
          </p:cNvPicPr>
          <p:nvPr/>
        </p:nvPicPr>
        <p:blipFill>
          <a:blip r:embed="rId4"/>
          <a:stretch>
            <a:fillRect/>
          </a:stretch>
        </p:blipFill>
        <p:spPr>
          <a:xfrm>
            <a:off x="4525518" y="28584"/>
            <a:ext cx="1366158" cy="3000190"/>
          </a:xfrm>
          <a:prstGeom prst="rect">
            <a:avLst/>
          </a:prstGeom>
        </p:spPr>
      </p:pic>
      <p:pic>
        <p:nvPicPr>
          <p:cNvPr id="13" name="Picture 12">
            <a:extLst>
              <a:ext uri="{FF2B5EF4-FFF2-40B4-BE49-F238E27FC236}">
                <a16:creationId xmlns:a16="http://schemas.microsoft.com/office/drawing/2014/main" id="{CA966170-DBB4-446C-8AB4-1A6D824EEE02}"/>
              </a:ext>
            </a:extLst>
          </p:cNvPr>
          <p:cNvPicPr>
            <a:picLocks noChangeAspect="1"/>
          </p:cNvPicPr>
          <p:nvPr/>
        </p:nvPicPr>
        <p:blipFill>
          <a:blip r:embed="rId5"/>
          <a:stretch>
            <a:fillRect/>
          </a:stretch>
        </p:blipFill>
        <p:spPr>
          <a:xfrm>
            <a:off x="5804246" y="28584"/>
            <a:ext cx="1318831" cy="2854282"/>
          </a:xfrm>
          <a:prstGeom prst="rect">
            <a:avLst/>
          </a:prstGeom>
        </p:spPr>
      </p:pic>
      <p:pic>
        <p:nvPicPr>
          <p:cNvPr id="4" name="Picture 3">
            <a:extLst>
              <a:ext uri="{FF2B5EF4-FFF2-40B4-BE49-F238E27FC236}">
                <a16:creationId xmlns:a16="http://schemas.microsoft.com/office/drawing/2014/main" id="{622973A2-6F53-4947-A22A-6DC681BC1208}"/>
              </a:ext>
            </a:extLst>
          </p:cNvPr>
          <p:cNvPicPr>
            <a:picLocks noChangeAspect="1"/>
          </p:cNvPicPr>
          <p:nvPr/>
        </p:nvPicPr>
        <p:blipFill>
          <a:blip r:embed="rId6"/>
          <a:stretch>
            <a:fillRect/>
          </a:stretch>
        </p:blipFill>
        <p:spPr>
          <a:xfrm>
            <a:off x="5557537" y="2578157"/>
            <a:ext cx="1203960" cy="2520439"/>
          </a:xfrm>
          <a:prstGeom prst="rect">
            <a:avLst/>
          </a:prstGeom>
        </p:spPr>
      </p:pic>
      <p:pic>
        <p:nvPicPr>
          <p:cNvPr id="11" name="Picture 10">
            <a:extLst>
              <a:ext uri="{FF2B5EF4-FFF2-40B4-BE49-F238E27FC236}">
                <a16:creationId xmlns:a16="http://schemas.microsoft.com/office/drawing/2014/main" id="{200AA35B-2F87-4BCB-A7B3-3036E5FBAE50}"/>
              </a:ext>
            </a:extLst>
          </p:cNvPr>
          <p:cNvPicPr>
            <a:picLocks noChangeAspect="1"/>
          </p:cNvPicPr>
          <p:nvPr/>
        </p:nvPicPr>
        <p:blipFill>
          <a:blip r:embed="rId7"/>
          <a:stretch>
            <a:fillRect/>
          </a:stretch>
        </p:blipFill>
        <p:spPr>
          <a:xfrm>
            <a:off x="6747608" y="2515792"/>
            <a:ext cx="1296014" cy="264516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51"/>
          <p:cNvSpPr txBox="1"/>
          <p:nvPr/>
        </p:nvSpPr>
        <p:spPr>
          <a:xfrm>
            <a:off x="517675" y="524350"/>
            <a:ext cx="7000800" cy="554100"/>
          </a:xfrm>
          <a:prstGeom prst="rect">
            <a:avLst/>
          </a:prstGeom>
          <a:noFill/>
          <a:ln>
            <a:noFill/>
          </a:ln>
        </p:spPr>
        <p:txBody>
          <a:bodyPr spcFirstLastPara="1" wrap="square" lIns="0" tIns="91425" rIns="91425" bIns="91425" anchor="t" anchorCtr="0">
            <a:spAutoFit/>
          </a:bodyPr>
          <a:lstStyle/>
          <a:p>
            <a:pPr marL="0" lvl="0" indent="0" algn="l" rtl="0">
              <a:spcBef>
                <a:spcPts val="0"/>
              </a:spcBef>
              <a:spcAft>
                <a:spcPts val="0"/>
              </a:spcAft>
              <a:buNone/>
            </a:pPr>
            <a:r>
              <a:rPr lang="en" sz="2400">
                <a:solidFill>
                  <a:srgbClr val="5F6368"/>
                </a:solidFill>
                <a:latin typeface="Open Sans"/>
                <a:ea typeface="Open Sans"/>
                <a:cs typeface="Open Sans"/>
                <a:sym typeface="Open Sans"/>
              </a:rPr>
              <a:t>Digital wireframes </a:t>
            </a:r>
            <a:endParaRPr sz="2400">
              <a:solidFill>
                <a:srgbClr val="5F6368"/>
              </a:solidFill>
              <a:latin typeface="Open Sans"/>
              <a:ea typeface="Open Sans"/>
              <a:cs typeface="Open Sans"/>
              <a:sym typeface="Open Sans"/>
            </a:endParaRPr>
          </a:p>
        </p:txBody>
      </p:sp>
      <p:sp>
        <p:nvSpPr>
          <p:cNvPr id="250" name="Google Shape;250;p51"/>
          <p:cNvSpPr txBox="1"/>
          <p:nvPr/>
        </p:nvSpPr>
        <p:spPr>
          <a:xfrm>
            <a:off x="517675" y="1522550"/>
            <a:ext cx="2421300" cy="2769959"/>
          </a:xfrm>
          <a:prstGeom prst="rect">
            <a:avLst/>
          </a:prstGeom>
          <a:noFill/>
          <a:ln>
            <a:noFill/>
          </a:ln>
        </p:spPr>
        <p:txBody>
          <a:bodyPr spcFirstLastPara="1" wrap="square" lIns="0" tIns="91425" rIns="91425" bIns="91425" anchor="t" anchorCtr="0">
            <a:spAutoFit/>
          </a:bodyPr>
          <a:lstStyle/>
          <a:p>
            <a:pPr marL="0" lvl="0" indent="0" algn="l" rtl="0">
              <a:lnSpc>
                <a:spcPct val="150000"/>
              </a:lnSpc>
              <a:spcBef>
                <a:spcPts val="0"/>
              </a:spcBef>
              <a:spcAft>
                <a:spcPts val="0"/>
              </a:spcAft>
              <a:buClr>
                <a:schemeClr val="dk1"/>
              </a:buClr>
              <a:buSzPts val="1100"/>
              <a:buFont typeface="Arial"/>
              <a:buNone/>
            </a:pPr>
            <a:r>
              <a:rPr lang="en" dirty="0">
                <a:solidFill>
                  <a:srgbClr val="5F6368"/>
                </a:solidFill>
                <a:latin typeface="Open Sans"/>
                <a:ea typeface="Open Sans"/>
                <a:cs typeface="Open Sans"/>
                <a:sym typeface="Open Sans"/>
              </a:rPr>
              <a:t>Continuing from paper wireframes, the elements in the paper wireframes are translated to digital wireframes. In this case, the ability to have multiple option to search is retained in digital wireframes.</a:t>
            </a:r>
            <a:endParaRPr dirty="0"/>
          </a:p>
        </p:txBody>
      </p:sp>
      <p:sp>
        <p:nvSpPr>
          <p:cNvPr id="253" name="Google Shape;253;p51"/>
          <p:cNvSpPr txBox="1"/>
          <p:nvPr/>
        </p:nvSpPr>
        <p:spPr>
          <a:xfrm>
            <a:off x="3159778" y="176361"/>
            <a:ext cx="1100400" cy="95407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solidFill>
                  <a:srgbClr val="5F6368"/>
                </a:solidFill>
                <a:latin typeface="Open Sans"/>
                <a:ea typeface="Open Sans"/>
                <a:cs typeface="Open Sans"/>
                <a:sym typeface="Open Sans"/>
              </a:rPr>
              <a:t>The search by typing and scan is placed on top for convenience</a:t>
            </a:r>
            <a:endParaRPr sz="1000" dirty="0">
              <a:solidFill>
                <a:srgbClr val="5F6368"/>
              </a:solidFill>
              <a:latin typeface="Open Sans"/>
              <a:ea typeface="Open Sans"/>
              <a:cs typeface="Open Sans"/>
              <a:sym typeface="Open Sans"/>
            </a:endParaRPr>
          </a:p>
        </p:txBody>
      </p:sp>
      <p:cxnSp>
        <p:nvCxnSpPr>
          <p:cNvPr id="254" name="Google Shape;254;p51"/>
          <p:cNvCxnSpPr/>
          <p:nvPr/>
        </p:nvCxnSpPr>
        <p:spPr>
          <a:xfrm rot="10800000">
            <a:off x="7096000" y="2920200"/>
            <a:ext cx="918000" cy="0"/>
          </a:xfrm>
          <a:prstGeom prst="straightConnector1">
            <a:avLst/>
          </a:prstGeom>
          <a:noFill/>
          <a:ln w="19050" cap="flat" cmpd="sng">
            <a:solidFill>
              <a:srgbClr val="FBBC04"/>
            </a:solidFill>
            <a:prstDash val="solid"/>
            <a:round/>
            <a:headEnd type="none" w="med" len="med"/>
            <a:tailEnd type="triangle" w="med" len="med"/>
          </a:ln>
        </p:spPr>
      </p:cxnSp>
      <p:pic>
        <p:nvPicPr>
          <p:cNvPr id="3" name="Picture 2">
            <a:extLst>
              <a:ext uri="{FF2B5EF4-FFF2-40B4-BE49-F238E27FC236}">
                <a16:creationId xmlns:a16="http://schemas.microsoft.com/office/drawing/2014/main" id="{3C8095E1-45E8-4920-931D-ADED94257E9F}"/>
              </a:ext>
            </a:extLst>
          </p:cNvPr>
          <p:cNvPicPr>
            <a:picLocks noChangeAspect="1"/>
          </p:cNvPicPr>
          <p:nvPr/>
        </p:nvPicPr>
        <p:blipFill>
          <a:blip r:embed="rId3"/>
          <a:stretch>
            <a:fillRect/>
          </a:stretch>
        </p:blipFill>
        <p:spPr>
          <a:xfrm>
            <a:off x="4351984" y="176361"/>
            <a:ext cx="1787180" cy="3867905"/>
          </a:xfrm>
          <a:prstGeom prst="rect">
            <a:avLst/>
          </a:prstGeom>
        </p:spPr>
      </p:pic>
      <p:cxnSp>
        <p:nvCxnSpPr>
          <p:cNvPr id="252" name="Google Shape;252;p51"/>
          <p:cNvCxnSpPr>
            <a:cxnSpLocks/>
          </p:cNvCxnSpPr>
          <p:nvPr/>
        </p:nvCxnSpPr>
        <p:spPr>
          <a:xfrm>
            <a:off x="4260178" y="434624"/>
            <a:ext cx="1312990" cy="0"/>
          </a:xfrm>
          <a:prstGeom prst="straightConnector1">
            <a:avLst/>
          </a:prstGeom>
          <a:noFill/>
          <a:ln w="19050" cap="flat" cmpd="sng">
            <a:solidFill>
              <a:srgbClr val="FBBC04"/>
            </a:solidFill>
            <a:prstDash val="solid"/>
            <a:round/>
            <a:headEnd type="none" w="med" len="med"/>
            <a:tailEnd type="triangle" w="med" len="med"/>
          </a:ln>
        </p:spPr>
      </p:cxnSp>
      <p:pic>
        <p:nvPicPr>
          <p:cNvPr id="6" name="Picture 5">
            <a:extLst>
              <a:ext uri="{FF2B5EF4-FFF2-40B4-BE49-F238E27FC236}">
                <a16:creationId xmlns:a16="http://schemas.microsoft.com/office/drawing/2014/main" id="{01B89A19-2FF2-4609-9069-389FAF67AD2F}"/>
              </a:ext>
            </a:extLst>
          </p:cNvPr>
          <p:cNvPicPr>
            <a:picLocks noChangeAspect="1"/>
          </p:cNvPicPr>
          <p:nvPr/>
        </p:nvPicPr>
        <p:blipFill>
          <a:blip r:embed="rId4"/>
          <a:stretch>
            <a:fillRect/>
          </a:stretch>
        </p:blipFill>
        <p:spPr>
          <a:xfrm>
            <a:off x="6857336" y="84462"/>
            <a:ext cx="1201586" cy="2600534"/>
          </a:xfrm>
          <a:prstGeom prst="rect">
            <a:avLst/>
          </a:prstGeom>
        </p:spPr>
      </p:pic>
      <p:pic>
        <p:nvPicPr>
          <p:cNvPr id="8" name="Picture 7">
            <a:extLst>
              <a:ext uri="{FF2B5EF4-FFF2-40B4-BE49-F238E27FC236}">
                <a16:creationId xmlns:a16="http://schemas.microsoft.com/office/drawing/2014/main" id="{3C282BD2-B86D-4B61-8EDD-34D8F0CDA862}"/>
              </a:ext>
            </a:extLst>
          </p:cNvPr>
          <p:cNvPicPr>
            <a:picLocks noChangeAspect="1"/>
          </p:cNvPicPr>
          <p:nvPr/>
        </p:nvPicPr>
        <p:blipFill>
          <a:blip r:embed="rId5"/>
          <a:stretch>
            <a:fillRect/>
          </a:stretch>
        </p:blipFill>
        <p:spPr>
          <a:xfrm>
            <a:off x="6840680" y="2520000"/>
            <a:ext cx="1262828" cy="2733076"/>
          </a:xfrm>
          <a:prstGeom prst="rect">
            <a:avLst/>
          </a:prstGeom>
        </p:spPr>
      </p:pic>
      <p:cxnSp>
        <p:nvCxnSpPr>
          <p:cNvPr id="10" name="Straight Arrow Connector 9">
            <a:extLst>
              <a:ext uri="{FF2B5EF4-FFF2-40B4-BE49-F238E27FC236}">
                <a16:creationId xmlns:a16="http://schemas.microsoft.com/office/drawing/2014/main" id="{D98D8C86-4719-4DCE-9798-EEC6DD74A5B5}"/>
              </a:ext>
            </a:extLst>
          </p:cNvPr>
          <p:cNvCxnSpPr/>
          <p:nvPr/>
        </p:nvCxnSpPr>
        <p:spPr>
          <a:xfrm flipV="1">
            <a:off x="6207241" y="801400"/>
            <a:ext cx="560654" cy="4333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3F7A2AE3-A783-4071-A51C-32F078AD27FE}"/>
              </a:ext>
            </a:extLst>
          </p:cNvPr>
          <p:cNvCxnSpPr/>
          <p:nvPr/>
        </p:nvCxnSpPr>
        <p:spPr>
          <a:xfrm>
            <a:off x="6320707" y="1608543"/>
            <a:ext cx="393792" cy="11546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52"/>
          <p:cNvSpPr txBox="1"/>
          <p:nvPr/>
        </p:nvSpPr>
        <p:spPr>
          <a:xfrm>
            <a:off x="517675" y="524350"/>
            <a:ext cx="7000800" cy="554100"/>
          </a:xfrm>
          <a:prstGeom prst="rect">
            <a:avLst/>
          </a:prstGeom>
          <a:noFill/>
          <a:ln>
            <a:noFill/>
          </a:ln>
        </p:spPr>
        <p:txBody>
          <a:bodyPr spcFirstLastPara="1" wrap="square" lIns="0" tIns="91425" rIns="91425" bIns="91425" anchor="t" anchorCtr="0">
            <a:spAutoFit/>
          </a:bodyPr>
          <a:lstStyle/>
          <a:p>
            <a:pPr marL="0" lvl="0" indent="0" algn="l" rtl="0">
              <a:spcBef>
                <a:spcPts val="0"/>
              </a:spcBef>
              <a:spcAft>
                <a:spcPts val="0"/>
              </a:spcAft>
              <a:buNone/>
            </a:pPr>
            <a:r>
              <a:rPr lang="en" sz="2400">
                <a:solidFill>
                  <a:srgbClr val="5F6368"/>
                </a:solidFill>
                <a:latin typeface="Open Sans"/>
                <a:ea typeface="Open Sans"/>
                <a:cs typeface="Open Sans"/>
                <a:sym typeface="Open Sans"/>
              </a:rPr>
              <a:t>Digital wireframes </a:t>
            </a:r>
            <a:endParaRPr sz="2400">
              <a:solidFill>
                <a:srgbClr val="5F6368"/>
              </a:solidFill>
              <a:latin typeface="Open Sans"/>
              <a:ea typeface="Open Sans"/>
              <a:cs typeface="Open Sans"/>
              <a:sym typeface="Open Sans"/>
            </a:endParaRPr>
          </a:p>
        </p:txBody>
      </p:sp>
      <p:sp>
        <p:nvSpPr>
          <p:cNvPr id="262" name="Google Shape;262;p52"/>
          <p:cNvSpPr txBox="1"/>
          <p:nvPr/>
        </p:nvSpPr>
        <p:spPr>
          <a:xfrm>
            <a:off x="517675" y="1522550"/>
            <a:ext cx="2421300" cy="1800463"/>
          </a:xfrm>
          <a:prstGeom prst="rect">
            <a:avLst/>
          </a:prstGeom>
          <a:noFill/>
          <a:ln>
            <a:noFill/>
          </a:ln>
        </p:spPr>
        <p:txBody>
          <a:bodyPr spcFirstLastPara="1" wrap="square" lIns="0" tIns="91425" rIns="91425" bIns="91425" anchor="t" anchorCtr="0">
            <a:spAutoFit/>
          </a:bodyPr>
          <a:lstStyle/>
          <a:p>
            <a:pPr marL="0" lvl="0" indent="0" algn="l" rtl="0">
              <a:lnSpc>
                <a:spcPct val="150000"/>
              </a:lnSpc>
              <a:spcBef>
                <a:spcPts val="0"/>
              </a:spcBef>
              <a:spcAft>
                <a:spcPts val="0"/>
              </a:spcAft>
              <a:buClr>
                <a:schemeClr val="dk1"/>
              </a:buClr>
              <a:buSzPts val="1100"/>
              <a:buFont typeface="Arial"/>
              <a:buNone/>
            </a:pPr>
            <a:r>
              <a:rPr lang="en" dirty="0">
                <a:solidFill>
                  <a:srgbClr val="5F6368"/>
                </a:solidFill>
                <a:latin typeface="Open Sans"/>
                <a:ea typeface="Open Sans"/>
                <a:cs typeface="Open Sans"/>
                <a:sym typeface="Open Sans"/>
              </a:rPr>
              <a:t>After the user searched the artwork, the result list shows up and user can access art history section from search results.</a:t>
            </a:r>
            <a:endParaRPr dirty="0"/>
          </a:p>
        </p:txBody>
      </p:sp>
      <p:sp>
        <p:nvSpPr>
          <p:cNvPr id="265" name="Google Shape;265;p52"/>
          <p:cNvSpPr txBox="1"/>
          <p:nvPr/>
        </p:nvSpPr>
        <p:spPr>
          <a:xfrm>
            <a:off x="3330396" y="1445450"/>
            <a:ext cx="11004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solidFill>
                  <a:srgbClr val="5F6368"/>
                </a:solidFill>
                <a:latin typeface="Open Sans"/>
                <a:ea typeface="Open Sans"/>
                <a:cs typeface="Open Sans"/>
                <a:sym typeface="Open Sans"/>
              </a:rPr>
              <a:t>Description of the element and its benefit to the user</a:t>
            </a:r>
            <a:endParaRPr sz="1000" dirty="0">
              <a:solidFill>
                <a:srgbClr val="5F6368"/>
              </a:solidFill>
              <a:latin typeface="Open Sans"/>
              <a:ea typeface="Open Sans"/>
              <a:cs typeface="Open Sans"/>
              <a:sym typeface="Open Sans"/>
            </a:endParaRPr>
          </a:p>
        </p:txBody>
      </p:sp>
      <p:sp>
        <p:nvSpPr>
          <p:cNvPr id="268" name="Google Shape;268;p52"/>
          <p:cNvSpPr txBox="1"/>
          <p:nvPr/>
        </p:nvSpPr>
        <p:spPr>
          <a:xfrm>
            <a:off x="8030375" y="2520000"/>
            <a:ext cx="11004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rgbClr val="5F6368"/>
                </a:solidFill>
                <a:latin typeface="Open Sans"/>
                <a:ea typeface="Open Sans"/>
                <a:cs typeface="Open Sans"/>
                <a:sym typeface="Open Sans"/>
              </a:rPr>
              <a:t>Description of the element and its benefit to the user</a:t>
            </a:r>
            <a:endParaRPr sz="1000">
              <a:solidFill>
                <a:srgbClr val="5F6368"/>
              </a:solidFill>
              <a:latin typeface="Open Sans"/>
              <a:ea typeface="Open Sans"/>
              <a:cs typeface="Open Sans"/>
              <a:sym typeface="Open Sans"/>
            </a:endParaRPr>
          </a:p>
        </p:txBody>
      </p:sp>
      <p:pic>
        <p:nvPicPr>
          <p:cNvPr id="3" name="Picture 2">
            <a:extLst>
              <a:ext uri="{FF2B5EF4-FFF2-40B4-BE49-F238E27FC236}">
                <a16:creationId xmlns:a16="http://schemas.microsoft.com/office/drawing/2014/main" id="{EF789A79-21E9-461E-B9DB-5E4115201320}"/>
              </a:ext>
            </a:extLst>
          </p:cNvPr>
          <p:cNvPicPr>
            <a:picLocks noChangeAspect="1"/>
          </p:cNvPicPr>
          <p:nvPr/>
        </p:nvPicPr>
        <p:blipFill>
          <a:blip r:embed="rId3"/>
          <a:stretch>
            <a:fillRect/>
          </a:stretch>
        </p:blipFill>
        <p:spPr>
          <a:xfrm>
            <a:off x="7171830" y="137109"/>
            <a:ext cx="1829040" cy="3958501"/>
          </a:xfrm>
          <a:prstGeom prst="rect">
            <a:avLst/>
          </a:prstGeom>
        </p:spPr>
      </p:pic>
      <p:pic>
        <p:nvPicPr>
          <p:cNvPr id="5" name="Picture 4">
            <a:extLst>
              <a:ext uri="{FF2B5EF4-FFF2-40B4-BE49-F238E27FC236}">
                <a16:creationId xmlns:a16="http://schemas.microsoft.com/office/drawing/2014/main" id="{2A943C4F-7E24-4F01-94A6-E99C56ED039F}"/>
              </a:ext>
            </a:extLst>
          </p:cNvPr>
          <p:cNvPicPr>
            <a:picLocks noChangeAspect="1"/>
          </p:cNvPicPr>
          <p:nvPr/>
        </p:nvPicPr>
        <p:blipFill>
          <a:blip r:embed="rId4"/>
          <a:stretch>
            <a:fillRect/>
          </a:stretch>
        </p:blipFill>
        <p:spPr>
          <a:xfrm>
            <a:off x="4869166" y="200400"/>
            <a:ext cx="1947903" cy="4215751"/>
          </a:xfrm>
          <a:prstGeom prst="rect">
            <a:avLst/>
          </a:prstGeom>
        </p:spPr>
      </p:pic>
      <p:cxnSp>
        <p:nvCxnSpPr>
          <p:cNvPr id="264" name="Google Shape;264;p52"/>
          <p:cNvCxnSpPr/>
          <p:nvPr/>
        </p:nvCxnSpPr>
        <p:spPr>
          <a:xfrm>
            <a:off x="4173925" y="1742414"/>
            <a:ext cx="918900" cy="0"/>
          </a:xfrm>
          <a:prstGeom prst="straightConnector1">
            <a:avLst/>
          </a:prstGeom>
          <a:noFill/>
          <a:ln w="19050" cap="flat" cmpd="sng">
            <a:solidFill>
              <a:srgbClr val="FBBC04"/>
            </a:solidFill>
            <a:prstDash val="solid"/>
            <a:round/>
            <a:headEnd type="none" w="med" len="med"/>
            <a:tailEnd type="triangle" w="med" len="med"/>
          </a:ln>
        </p:spPr>
      </p:cxnSp>
      <p:cxnSp>
        <p:nvCxnSpPr>
          <p:cNvPr id="7" name="Straight Arrow Connector 6">
            <a:extLst>
              <a:ext uri="{FF2B5EF4-FFF2-40B4-BE49-F238E27FC236}">
                <a16:creationId xmlns:a16="http://schemas.microsoft.com/office/drawing/2014/main" id="{D580F0DE-CDCA-4AE3-8C4F-4705CF02FADE}"/>
              </a:ext>
            </a:extLst>
          </p:cNvPr>
          <p:cNvCxnSpPr/>
          <p:nvPr/>
        </p:nvCxnSpPr>
        <p:spPr>
          <a:xfrm>
            <a:off x="6921407" y="1742414"/>
            <a:ext cx="25042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53"/>
          <p:cNvSpPr/>
          <p:nvPr/>
        </p:nvSpPr>
        <p:spPr>
          <a:xfrm>
            <a:off x="4211875" y="0"/>
            <a:ext cx="493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53"/>
          <p:cNvSpPr txBox="1"/>
          <p:nvPr/>
        </p:nvSpPr>
        <p:spPr>
          <a:xfrm>
            <a:off x="517675" y="524350"/>
            <a:ext cx="7000800" cy="554100"/>
          </a:xfrm>
          <a:prstGeom prst="rect">
            <a:avLst/>
          </a:prstGeom>
          <a:noFill/>
          <a:ln>
            <a:noFill/>
          </a:ln>
        </p:spPr>
        <p:txBody>
          <a:bodyPr spcFirstLastPara="1" wrap="square" lIns="0" tIns="91425" rIns="91425" bIns="91425" anchor="t" anchorCtr="0">
            <a:spAutoFit/>
          </a:bodyPr>
          <a:lstStyle/>
          <a:p>
            <a:pPr marL="0" lvl="0" indent="0" algn="l" rtl="0">
              <a:lnSpc>
                <a:spcPct val="115000"/>
              </a:lnSpc>
              <a:spcBef>
                <a:spcPts val="0"/>
              </a:spcBef>
              <a:spcAft>
                <a:spcPts val="0"/>
              </a:spcAft>
              <a:buNone/>
            </a:pPr>
            <a:r>
              <a:rPr lang="en" sz="2400">
                <a:solidFill>
                  <a:srgbClr val="5F6368"/>
                </a:solidFill>
                <a:latin typeface="Open Sans"/>
                <a:ea typeface="Open Sans"/>
                <a:cs typeface="Open Sans"/>
                <a:sym typeface="Open Sans"/>
              </a:rPr>
              <a:t>Low-fidelity prototype</a:t>
            </a:r>
            <a:endParaRPr sz="2400">
              <a:solidFill>
                <a:srgbClr val="5F6368"/>
              </a:solidFill>
              <a:latin typeface="Open Sans"/>
              <a:ea typeface="Open Sans"/>
              <a:cs typeface="Open Sans"/>
              <a:sym typeface="Open Sans"/>
            </a:endParaRPr>
          </a:p>
        </p:txBody>
      </p:sp>
      <p:sp>
        <p:nvSpPr>
          <p:cNvPr id="275" name="Google Shape;275;p53"/>
          <p:cNvSpPr txBox="1"/>
          <p:nvPr/>
        </p:nvSpPr>
        <p:spPr>
          <a:xfrm>
            <a:off x="6011725" y="2110050"/>
            <a:ext cx="13323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a:solidFill>
                  <a:srgbClr val="5F6368"/>
                </a:solidFill>
                <a:latin typeface="Open Sans"/>
                <a:ea typeface="Open Sans"/>
                <a:cs typeface="Open Sans"/>
                <a:sym typeface="Open Sans"/>
              </a:rPr>
              <a:t>Screenshot of prototype with connections or prototype GIF</a:t>
            </a:r>
            <a:endParaRPr sz="1200">
              <a:solidFill>
                <a:srgbClr val="5F6368"/>
              </a:solidFill>
              <a:latin typeface="Open Sans"/>
              <a:ea typeface="Open Sans"/>
              <a:cs typeface="Open Sans"/>
              <a:sym typeface="Open Sans"/>
            </a:endParaRPr>
          </a:p>
        </p:txBody>
      </p:sp>
      <p:sp>
        <p:nvSpPr>
          <p:cNvPr id="276" name="Google Shape;276;p53"/>
          <p:cNvSpPr txBox="1"/>
          <p:nvPr/>
        </p:nvSpPr>
        <p:spPr>
          <a:xfrm>
            <a:off x="532875" y="1793800"/>
            <a:ext cx="2915400" cy="2446793"/>
          </a:xfrm>
          <a:prstGeom prst="rect">
            <a:avLst/>
          </a:prstGeom>
          <a:noFill/>
          <a:ln>
            <a:noFill/>
          </a:ln>
        </p:spPr>
        <p:txBody>
          <a:bodyPr spcFirstLastPara="1" wrap="square" lIns="0" tIns="91425" rIns="91425" bIns="91425" anchor="t" anchorCtr="0">
            <a:spAutoFit/>
          </a:bodyPr>
          <a:lstStyle/>
          <a:p>
            <a:pPr marL="0" lvl="0" indent="0" algn="l" rtl="0">
              <a:lnSpc>
                <a:spcPct val="150000"/>
              </a:lnSpc>
              <a:spcBef>
                <a:spcPts val="0"/>
              </a:spcBef>
              <a:spcAft>
                <a:spcPts val="0"/>
              </a:spcAft>
              <a:buNone/>
            </a:pPr>
            <a:r>
              <a:rPr lang="en-US" dirty="0">
                <a:solidFill>
                  <a:srgbClr val="5F6368"/>
                </a:solidFill>
                <a:latin typeface="Open Sans"/>
                <a:ea typeface="Open Sans"/>
                <a:cs typeface="Open Sans"/>
                <a:sym typeface="Open Sans"/>
              </a:rPr>
              <a:t>Low fidelity prototype where user accesses art history of the specific artwork through user flow.</a:t>
            </a:r>
          </a:p>
          <a:p>
            <a:pPr marL="0" lvl="0" indent="0" algn="l" rtl="0">
              <a:lnSpc>
                <a:spcPct val="150000"/>
              </a:lnSpc>
              <a:spcBef>
                <a:spcPts val="0"/>
              </a:spcBef>
              <a:spcAft>
                <a:spcPts val="0"/>
              </a:spcAft>
              <a:buNone/>
            </a:pPr>
            <a:endParaRPr lang="en-US" dirty="0">
              <a:solidFill>
                <a:srgbClr val="5F6368"/>
              </a:solidFill>
              <a:latin typeface="Open Sans"/>
              <a:ea typeface="Open Sans"/>
              <a:cs typeface="Open Sans"/>
              <a:sym typeface="Open Sans"/>
            </a:endParaRPr>
          </a:p>
          <a:p>
            <a:pPr marL="0" lvl="0" indent="0" algn="l" rtl="0">
              <a:lnSpc>
                <a:spcPct val="150000"/>
              </a:lnSpc>
              <a:spcBef>
                <a:spcPts val="0"/>
              </a:spcBef>
              <a:spcAft>
                <a:spcPts val="0"/>
              </a:spcAft>
              <a:buNone/>
            </a:pPr>
            <a:r>
              <a:rPr lang="en-US" dirty="0">
                <a:solidFill>
                  <a:srgbClr val="5F6368"/>
                </a:solidFill>
                <a:latin typeface="Open Sans"/>
                <a:ea typeface="Open Sans"/>
                <a:cs typeface="Open Sans"/>
                <a:sym typeface="Open Sans"/>
              </a:rPr>
              <a:t>View of prototype:</a:t>
            </a:r>
          </a:p>
          <a:p>
            <a:pPr marL="0" lvl="0" indent="0" algn="l" rtl="0">
              <a:lnSpc>
                <a:spcPct val="150000"/>
              </a:lnSpc>
              <a:spcBef>
                <a:spcPts val="0"/>
              </a:spcBef>
              <a:spcAft>
                <a:spcPts val="0"/>
              </a:spcAft>
              <a:buNone/>
            </a:pPr>
            <a:r>
              <a:rPr lang="en-US" dirty="0" err="1">
                <a:solidFill>
                  <a:srgbClr val="5F6368"/>
                </a:solidFill>
                <a:latin typeface="Open Sans"/>
                <a:ea typeface="Open Sans"/>
                <a:cs typeface="Open Sans"/>
                <a:sym typeface="Open Sans"/>
                <a:hlinkClick r:id="rId3"/>
              </a:rPr>
              <a:t>ArtInfo</a:t>
            </a:r>
            <a:r>
              <a:rPr lang="en-US" dirty="0">
                <a:solidFill>
                  <a:srgbClr val="5F6368"/>
                </a:solidFill>
                <a:latin typeface="Open Sans"/>
                <a:ea typeface="Open Sans"/>
                <a:cs typeface="Open Sans"/>
                <a:sym typeface="Open Sans"/>
                <a:hlinkClick r:id="rId3"/>
              </a:rPr>
              <a:t> – Low-fidelity prototype</a:t>
            </a:r>
            <a:endParaRPr dirty="0">
              <a:solidFill>
                <a:srgbClr val="5F6368"/>
              </a:solidFill>
              <a:latin typeface="Open Sans"/>
              <a:ea typeface="Open Sans"/>
              <a:cs typeface="Open Sans"/>
              <a:sym typeface="Open Sans"/>
            </a:endParaRPr>
          </a:p>
          <a:p>
            <a:pPr marL="0" lvl="0" indent="0" algn="l" rtl="0">
              <a:lnSpc>
                <a:spcPct val="150000"/>
              </a:lnSpc>
              <a:spcBef>
                <a:spcPts val="0"/>
              </a:spcBef>
              <a:spcAft>
                <a:spcPts val="0"/>
              </a:spcAft>
              <a:buNone/>
            </a:pPr>
            <a:endParaRPr dirty="0">
              <a:latin typeface="Open Sans"/>
              <a:ea typeface="Open Sans"/>
              <a:cs typeface="Open Sans"/>
              <a:sym typeface="Open Sans"/>
            </a:endParaRPr>
          </a:p>
        </p:txBody>
      </p:sp>
      <p:pic>
        <p:nvPicPr>
          <p:cNvPr id="5" name="Picture 4">
            <a:extLst>
              <a:ext uri="{FF2B5EF4-FFF2-40B4-BE49-F238E27FC236}">
                <a16:creationId xmlns:a16="http://schemas.microsoft.com/office/drawing/2014/main" id="{7C5615AC-D0D1-483D-832E-FFB05C737C3D}"/>
              </a:ext>
            </a:extLst>
          </p:cNvPr>
          <p:cNvPicPr>
            <a:picLocks noChangeAspect="1"/>
          </p:cNvPicPr>
          <p:nvPr/>
        </p:nvPicPr>
        <p:blipFill>
          <a:blip r:embed="rId4"/>
          <a:stretch>
            <a:fillRect/>
          </a:stretch>
        </p:blipFill>
        <p:spPr>
          <a:xfrm>
            <a:off x="3840658" y="18396"/>
            <a:ext cx="5303342" cy="51435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54"/>
          <p:cNvSpPr txBox="1"/>
          <p:nvPr/>
        </p:nvSpPr>
        <p:spPr>
          <a:xfrm>
            <a:off x="517675" y="448150"/>
            <a:ext cx="6155100" cy="554100"/>
          </a:xfrm>
          <a:prstGeom prst="rect">
            <a:avLst/>
          </a:prstGeom>
          <a:noFill/>
          <a:ln>
            <a:noFill/>
          </a:ln>
        </p:spPr>
        <p:txBody>
          <a:bodyPr spcFirstLastPara="1" wrap="square" lIns="0" tIns="91425" rIns="91425" bIns="91425" anchor="t" anchorCtr="0">
            <a:spAutoFit/>
          </a:bodyPr>
          <a:lstStyle/>
          <a:p>
            <a:pPr marL="0" lvl="0" indent="0" algn="l" rtl="0">
              <a:spcBef>
                <a:spcPts val="0"/>
              </a:spcBef>
              <a:spcAft>
                <a:spcPts val="0"/>
              </a:spcAft>
              <a:buNone/>
            </a:pPr>
            <a:r>
              <a:rPr lang="en" sz="2400">
                <a:solidFill>
                  <a:srgbClr val="5F6368"/>
                </a:solidFill>
                <a:latin typeface="Open Sans"/>
                <a:ea typeface="Open Sans"/>
                <a:cs typeface="Open Sans"/>
                <a:sym typeface="Open Sans"/>
              </a:rPr>
              <a:t>Usability study: findings</a:t>
            </a:r>
            <a:endParaRPr sz="2400">
              <a:solidFill>
                <a:srgbClr val="5F6368"/>
              </a:solidFill>
              <a:latin typeface="Open Sans"/>
              <a:ea typeface="Open Sans"/>
              <a:cs typeface="Open Sans"/>
              <a:sym typeface="Open Sans"/>
            </a:endParaRPr>
          </a:p>
        </p:txBody>
      </p:sp>
      <p:sp>
        <p:nvSpPr>
          <p:cNvPr id="282" name="Google Shape;282;p54"/>
          <p:cNvSpPr txBox="1"/>
          <p:nvPr/>
        </p:nvSpPr>
        <p:spPr>
          <a:xfrm>
            <a:off x="532875" y="1050575"/>
            <a:ext cx="7873500" cy="1175676"/>
          </a:xfrm>
          <a:prstGeom prst="rect">
            <a:avLst/>
          </a:prstGeom>
          <a:noFill/>
          <a:ln>
            <a:noFill/>
          </a:ln>
        </p:spPr>
        <p:txBody>
          <a:bodyPr spcFirstLastPara="1" wrap="square" lIns="0" tIns="91425" rIns="91425" bIns="91425" anchor="t" anchorCtr="0">
            <a:spAutoFit/>
          </a:bodyPr>
          <a:lstStyle/>
          <a:p>
            <a:pPr marL="0" lvl="0" indent="0" algn="l" rtl="0">
              <a:lnSpc>
                <a:spcPct val="115000"/>
              </a:lnSpc>
              <a:spcBef>
                <a:spcPts val="0"/>
              </a:spcBef>
              <a:spcAft>
                <a:spcPts val="0"/>
              </a:spcAft>
              <a:buNone/>
            </a:pPr>
            <a:r>
              <a:rPr lang="en-US" dirty="0">
                <a:solidFill>
                  <a:srgbClr val="5F6368"/>
                </a:solidFill>
                <a:latin typeface="Open Sans"/>
                <a:ea typeface="Open Sans"/>
                <a:cs typeface="Open Sans"/>
                <a:sym typeface="Open Sans"/>
              </a:rPr>
              <a:t>I conducted usability studies where the finding is organized into 2 groups, where first group finding represents high-priority improvement to prototype, where second group represents lower-priority improvement </a:t>
            </a:r>
            <a:r>
              <a:rPr lang="en-US">
                <a:solidFill>
                  <a:srgbClr val="5F6368"/>
                </a:solidFill>
                <a:latin typeface="Open Sans"/>
                <a:ea typeface="Open Sans"/>
                <a:cs typeface="Open Sans"/>
                <a:sym typeface="Open Sans"/>
              </a:rPr>
              <a:t>to prototype.</a:t>
            </a:r>
            <a:endParaRPr dirty="0">
              <a:solidFill>
                <a:srgbClr val="5F6368"/>
              </a:solidFill>
              <a:latin typeface="Open Sans"/>
              <a:ea typeface="Open Sans"/>
              <a:cs typeface="Open Sans"/>
              <a:sym typeface="Open Sans"/>
            </a:endParaRPr>
          </a:p>
          <a:p>
            <a:pPr marL="0" lvl="0" indent="0" algn="l" rtl="0">
              <a:lnSpc>
                <a:spcPct val="115000"/>
              </a:lnSpc>
              <a:spcBef>
                <a:spcPts val="0"/>
              </a:spcBef>
              <a:spcAft>
                <a:spcPts val="0"/>
              </a:spcAft>
              <a:buNone/>
            </a:pPr>
            <a:endParaRPr dirty="0">
              <a:solidFill>
                <a:srgbClr val="5F6368"/>
              </a:solidFill>
              <a:latin typeface="Open Sans"/>
              <a:ea typeface="Open Sans"/>
              <a:cs typeface="Open Sans"/>
              <a:sym typeface="Open Sans"/>
            </a:endParaRPr>
          </a:p>
        </p:txBody>
      </p:sp>
      <p:sp>
        <p:nvSpPr>
          <p:cNvPr id="283" name="Google Shape;283;p54"/>
          <p:cNvSpPr txBox="1"/>
          <p:nvPr/>
        </p:nvSpPr>
        <p:spPr>
          <a:xfrm>
            <a:off x="456675" y="2022575"/>
            <a:ext cx="3336000" cy="432396"/>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b="1" dirty="0">
                <a:solidFill>
                  <a:srgbClr val="F29900"/>
                </a:solidFill>
                <a:latin typeface="Open Sans"/>
                <a:ea typeface="Open Sans"/>
                <a:cs typeface="Open Sans"/>
                <a:sym typeface="Open Sans"/>
              </a:rPr>
              <a:t>Group 1 findings</a:t>
            </a:r>
            <a:endParaRPr b="1" dirty="0">
              <a:solidFill>
                <a:srgbClr val="F29900"/>
              </a:solidFill>
            </a:endParaRPr>
          </a:p>
        </p:txBody>
      </p:sp>
      <p:sp>
        <p:nvSpPr>
          <p:cNvPr id="284" name="Google Shape;284;p54"/>
          <p:cNvSpPr/>
          <p:nvPr/>
        </p:nvSpPr>
        <p:spPr>
          <a:xfrm>
            <a:off x="4477900" y="2422775"/>
            <a:ext cx="3775800" cy="2063700"/>
          </a:xfrm>
          <a:prstGeom prst="rect">
            <a:avLst/>
          </a:prstGeom>
          <a:solidFill>
            <a:srgbClr val="F8F9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54"/>
          <p:cNvSpPr txBox="1"/>
          <p:nvPr/>
        </p:nvSpPr>
        <p:spPr>
          <a:xfrm>
            <a:off x="4984525" y="2568500"/>
            <a:ext cx="3336000" cy="432396"/>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dirty="0">
                <a:solidFill>
                  <a:srgbClr val="5F6368"/>
                </a:solidFill>
                <a:latin typeface="Open Sans"/>
                <a:ea typeface="Open Sans"/>
                <a:cs typeface="Open Sans"/>
                <a:sym typeface="Open Sans"/>
              </a:rPr>
              <a:t>Cancel button did not exist</a:t>
            </a:r>
            <a:endParaRPr dirty="0"/>
          </a:p>
        </p:txBody>
      </p:sp>
      <p:sp>
        <p:nvSpPr>
          <p:cNvPr id="286" name="Google Shape;286;p54"/>
          <p:cNvSpPr/>
          <p:nvPr/>
        </p:nvSpPr>
        <p:spPr>
          <a:xfrm>
            <a:off x="4671550" y="2631198"/>
            <a:ext cx="274800" cy="274800"/>
          </a:xfrm>
          <a:prstGeom prst="ellipse">
            <a:avLst/>
          </a:prstGeom>
          <a:solidFill>
            <a:srgbClr val="F29900"/>
          </a:solidFill>
          <a:ln>
            <a:noFill/>
          </a:ln>
        </p:spPr>
        <p:txBody>
          <a:bodyPr spcFirstLastPara="1" wrap="square" lIns="0" tIns="0" rIns="0" bIns="0" anchor="ctr" anchorCtr="0">
            <a:noAutofit/>
          </a:bodyPr>
          <a:lstStyle/>
          <a:p>
            <a:pPr marL="0" lvl="0" indent="0" algn="ctr" rtl="0">
              <a:spcBef>
                <a:spcPts val="0"/>
              </a:spcBef>
              <a:spcAft>
                <a:spcPts val="0"/>
              </a:spcAft>
              <a:buNone/>
            </a:pPr>
            <a:r>
              <a:rPr lang="en">
                <a:solidFill>
                  <a:srgbClr val="FFFFFF"/>
                </a:solidFill>
                <a:latin typeface="Google Sans Medium"/>
                <a:ea typeface="Google Sans Medium"/>
                <a:cs typeface="Google Sans Medium"/>
                <a:sym typeface="Google Sans Medium"/>
              </a:rPr>
              <a:t>1</a:t>
            </a:r>
            <a:endParaRPr>
              <a:solidFill>
                <a:srgbClr val="FFFFFF"/>
              </a:solidFill>
              <a:latin typeface="Google Sans Medium"/>
              <a:ea typeface="Google Sans Medium"/>
              <a:cs typeface="Google Sans Medium"/>
              <a:sym typeface="Google Sans Medium"/>
            </a:endParaRPr>
          </a:p>
        </p:txBody>
      </p:sp>
      <p:sp>
        <p:nvSpPr>
          <p:cNvPr id="287" name="Google Shape;287;p54"/>
          <p:cNvSpPr txBox="1"/>
          <p:nvPr/>
        </p:nvSpPr>
        <p:spPr>
          <a:xfrm>
            <a:off x="4984525" y="3198325"/>
            <a:ext cx="3336000" cy="432396"/>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dirty="0">
                <a:solidFill>
                  <a:srgbClr val="5F6368"/>
                </a:solidFill>
                <a:latin typeface="Open Sans"/>
                <a:ea typeface="Open Sans"/>
                <a:cs typeface="Open Sans"/>
                <a:sym typeface="Open Sans"/>
              </a:rPr>
              <a:t>Button wording was confusing</a:t>
            </a:r>
            <a:endParaRPr dirty="0"/>
          </a:p>
        </p:txBody>
      </p:sp>
      <p:sp>
        <p:nvSpPr>
          <p:cNvPr id="288" name="Google Shape;288;p54"/>
          <p:cNvSpPr/>
          <p:nvPr/>
        </p:nvSpPr>
        <p:spPr>
          <a:xfrm>
            <a:off x="4671550" y="3261023"/>
            <a:ext cx="274800" cy="274800"/>
          </a:xfrm>
          <a:prstGeom prst="ellipse">
            <a:avLst/>
          </a:prstGeom>
          <a:solidFill>
            <a:srgbClr val="F29900"/>
          </a:solidFill>
          <a:ln>
            <a:noFill/>
          </a:ln>
        </p:spPr>
        <p:txBody>
          <a:bodyPr spcFirstLastPara="1" wrap="square" lIns="0" tIns="0" rIns="0" bIns="0" anchor="ctr" anchorCtr="0">
            <a:noAutofit/>
          </a:bodyPr>
          <a:lstStyle/>
          <a:p>
            <a:pPr marL="0" lvl="0" indent="0" algn="ctr" rtl="0">
              <a:spcBef>
                <a:spcPts val="0"/>
              </a:spcBef>
              <a:spcAft>
                <a:spcPts val="0"/>
              </a:spcAft>
              <a:buNone/>
            </a:pPr>
            <a:r>
              <a:rPr lang="en">
                <a:solidFill>
                  <a:srgbClr val="FFFFFF"/>
                </a:solidFill>
                <a:latin typeface="Google Sans Medium"/>
                <a:ea typeface="Google Sans Medium"/>
                <a:cs typeface="Google Sans Medium"/>
                <a:sym typeface="Google Sans Medium"/>
              </a:rPr>
              <a:t>2</a:t>
            </a:r>
            <a:endParaRPr>
              <a:solidFill>
                <a:srgbClr val="FFFFFF"/>
              </a:solidFill>
              <a:latin typeface="Google Sans Medium"/>
              <a:ea typeface="Google Sans Medium"/>
              <a:cs typeface="Google Sans Medium"/>
              <a:sym typeface="Google Sans Medium"/>
            </a:endParaRPr>
          </a:p>
        </p:txBody>
      </p:sp>
      <p:sp>
        <p:nvSpPr>
          <p:cNvPr id="289" name="Google Shape;289;p54"/>
          <p:cNvSpPr txBox="1"/>
          <p:nvPr/>
        </p:nvSpPr>
        <p:spPr>
          <a:xfrm>
            <a:off x="4416900" y="2022575"/>
            <a:ext cx="3336000" cy="432396"/>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b="1" dirty="0">
                <a:solidFill>
                  <a:srgbClr val="F29900"/>
                </a:solidFill>
                <a:latin typeface="Open Sans"/>
                <a:ea typeface="Open Sans"/>
                <a:cs typeface="Open Sans"/>
                <a:sym typeface="Open Sans"/>
              </a:rPr>
              <a:t>Group 2 findings</a:t>
            </a:r>
            <a:endParaRPr b="1" dirty="0">
              <a:solidFill>
                <a:srgbClr val="F29900"/>
              </a:solidFill>
            </a:endParaRPr>
          </a:p>
        </p:txBody>
      </p:sp>
      <p:sp>
        <p:nvSpPr>
          <p:cNvPr id="292" name="Google Shape;292;p54"/>
          <p:cNvSpPr/>
          <p:nvPr/>
        </p:nvSpPr>
        <p:spPr>
          <a:xfrm>
            <a:off x="456675" y="2422775"/>
            <a:ext cx="3775800" cy="2063700"/>
          </a:xfrm>
          <a:prstGeom prst="rect">
            <a:avLst/>
          </a:prstGeom>
          <a:solidFill>
            <a:srgbClr val="F8F9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54"/>
          <p:cNvSpPr txBox="1"/>
          <p:nvPr/>
        </p:nvSpPr>
        <p:spPr>
          <a:xfrm>
            <a:off x="963300" y="2568500"/>
            <a:ext cx="3336000" cy="432396"/>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dirty="0">
                <a:solidFill>
                  <a:srgbClr val="5F6368"/>
                </a:solidFill>
                <a:latin typeface="Open Sans"/>
                <a:ea typeface="Open Sans"/>
                <a:cs typeface="Open Sans"/>
                <a:sym typeface="Open Sans"/>
              </a:rPr>
              <a:t>Home button is missing</a:t>
            </a:r>
            <a:endParaRPr dirty="0"/>
          </a:p>
        </p:txBody>
      </p:sp>
      <p:sp>
        <p:nvSpPr>
          <p:cNvPr id="294" name="Google Shape;294;p54"/>
          <p:cNvSpPr/>
          <p:nvPr/>
        </p:nvSpPr>
        <p:spPr>
          <a:xfrm>
            <a:off x="650325" y="2631198"/>
            <a:ext cx="274800" cy="274800"/>
          </a:xfrm>
          <a:prstGeom prst="ellipse">
            <a:avLst/>
          </a:prstGeom>
          <a:solidFill>
            <a:srgbClr val="F29900"/>
          </a:solidFill>
          <a:ln>
            <a:noFill/>
          </a:ln>
        </p:spPr>
        <p:txBody>
          <a:bodyPr spcFirstLastPara="1" wrap="square" lIns="0" tIns="0" rIns="0" bIns="0" anchor="ctr" anchorCtr="0">
            <a:noAutofit/>
          </a:bodyPr>
          <a:lstStyle/>
          <a:p>
            <a:pPr marL="0" lvl="0" indent="0" algn="ctr" rtl="0">
              <a:spcBef>
                <a:spcPts val="0"/>
              </a:spcBef>
              <a:spcAft>
                <a:spcPts val="0"/>
              </a:spcAft>
              <a:buNone/>
            </a:pPr>
            <a:r>
              <a:rPr lang="en">
                <a:solidFill>
                  <a:srgbClr val="FFFFFF"/>
                </a:solidFill>
                <a:latin typeface="Google Sans Medium"/>
                <a:ea typeface="Google Sans Medium"/>
                <a:cs typeface="Google Sans Medium"/>
                <a:sym typeface="Google Sans Medium"/>
              </a:rPr>
              <a:t>1</a:t>
            </a:r>
            <a:endParaRPr>
              <a:solidFill>
                <a:srgbClr val="FFFFFF"/>
              </a:solidFill>
              <a:latin typeface="Google Sans Medium"/>
              <a:ea typeface="Google Sans Medium"/>
              <a:cs typeface="Google Sans Medium"/>
              <a:sym typeface="Google Sans Medium"/>
            </a:endParaRPr>
          </a:p>
        </p:txBody>
      </p:sp>
      <p:sp>
        <p:nvSpPr>
          <p:cNvPr id="295" name="Google Shape;295;p54"/>
          <p:cNvSpPr txBox="1"/>
          <p:nvPr/>
        </p:nvSpPr>
        <p:spPr>
          <a:xfrm>
            <a:off x="963300" y="3198325"/>
            <a:ext cx="3336000" cy="432396"/>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dirty="0">
                <a:solidFill>
                  <a:srgbClr val="5F6368"/>
                </a:solidFill>
                <a:latin typeface="Open Sans"/>
                <a:ea typeface="Open Sans"/>
                <a:cs typeface="Open Sans"/>
                <a:sym typeface="Open Sans"/>
              </a:rPr>
              <a:t>Scan icon was confusing</a:t>
            </a:r>
            <a:endParaRPr dirty="0"/>
          </a:p>
        </p:txBody>
      </p:sp>
      <p:sp>
        <p:nvSpPr>
          <p:cNvPr id="296" name="Google Shape;296;p54"/>
          <p:cNvSpPr/>
          <p:nvPr/>
        </p:nvSpPr>
        <p:spPr>
          <a:xfrm>
            <a:off x="650325" y="3261023"/>
            <a:ext cx="274800" cy="274800"/>
          </a:xfrm>
          <a:prstGeom prst="ellipse">
            <a:avLst/>
          </a:prstGeom>
          <a:solidFill>
            <a:srgbClr val="F29900"/>
          </a:solidFill>
          <a:ln>
            <a:noFill/>
          </a:ln>
        </p:spPr>
        <p:txBody>
          <a:bodyPr spcFirstLastPara="1" wrap="square" lIns="0" tIns="0" rIns="0" bIns="0" anchor="ctr" anchorCtr="0">
            <a:noAutofit/>
          </a:bodyPr>
          <a:lstStyle/>
          <a:p>
            <a:pPr marL="0" lvl="0" indent="0" algn="ctr" rtl="0">
              <a:spcBef>
                <a:spcPts val="0"/>
              </a:spcBef>
              <a:spcAft>
                <a:spcPts val="0"/>
              </a:spcAft>
              <a:buNone/>
            </a:pPr>
            <a:r>
              <a:rPr lang="en">
                <a:solidFill>
                  <a:srgbClr val="FFFFFF"/>
                </a:solidFill>
                <a:latin typeface="Google Sans Medium"/>
                <a:ea typeface="Google Sans Medium"/>
                <a:cs typeface="Google Sans Medium"/>
                <a:sym typeface="Google Sans Medium"/>
              </a:rPr>
              <a:t>2</a:t>
            </a:r>
            <a:endParaRPr>
              <a:solidFill>
                <a:srgbClr val="FFFFFF"/>
              </a:solidFill>
              <a:latin typeface="Google Sans Medium"/>
              <a:ea typeface="Google Sans Medium"/>
              <a:cs typeface="Google Sans Medium"/>
              <a:sym typeface="Google Sans Medium"/>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34A853"/>
        </a:solidFill>
        <a:effectLst/>
      </p:bgPr>
    </p:bg>
    <p:spTree>
      <p:nvGrpSpPr>
        <p:cNvPr id="1" name="Shape 302"/>
        <p:cNvGrpSpPr/>
        <p:nvPr/>
      </p:nvGrpSpPr>
      <p:grpSpPr>
        <a:xfrm>
          <a:off x="0" y="0"/>
          <a:ext cx="0" cy="0"/>
          <a:chOff x="0" y="0"/>
          <a:chExt cx="0" cy="0"/>
        </a:xfrm>
      </p:grpSpPr>
      <p:sp>
        <p:nvSpPr>
          <p:cNvPr id="303" name="Google Shape;303;p55"/>
          <p:cNvSpPr txBox="1"/>
          <p:nvPr/>
        </p:nvSpPr>
        <p:spPr>
          <a:xfrm>
            <a:off x="3721275" y="2048400"/>
            <a:ext cx="3990000" cy="1046700"/>
          </a:xfrm>
          <a:prstGeom prst="rect">
            <a:avLst/>
          </a:prstGeom>
          <a:noFill/>
          <a:ln>
            <a:noFill/>
          </a:ln>
        </p:spPr>
        <p:txBody>
          <a:bodyPr spcFirstLastPara="1" wrap="square" lIns="91425" tIns="91425" rIns="91425" bIns="91425" anchor="t" anchorCtr="0">
            <a:spAutoFit/>
          </a:bodyPr>
          <a:lstStyle/>
          <a:p>
            <a:pPr marL="457200" lvl="0" indent="-317500" algn="l" rtl="0">
              <a:lnSpc>
                <a:spcPct val="150000"/>
              </a:lnSpc>
              <a:spcBef>
                <a:spcPts val="0"/>
              </a:spcBef>
              <a:spcAft>
                <a:spcPts val="0"/>
              </a:spcAft>
              <a:buClr>
                <a:srgbClr val="FFFFFF"/>
              </a:buClr>
              <a:buSzPts val="1400"/>
              <a:buFont typeface="Open Sans"/>
              <a:buChar char="●"/>
            </a:pPr>
            <a:r>
              <a:rPr lang="en">
                <a:solidFill>
                  <a:srgbClr val="FFFFFF"/>
                </a:solidFill>
                <a:latin typeface="Open Sans"/>
                <a:ea typeface="Open Sans"/>
                <a:cs typeface="Open Sans"/>
                <a:sym typeface="Open Sans"/>
              </a:rPr>
              <a:t>Mockups</a:t>
            </a:r>
            <a:endParaRPr>
              <a:solidFill>
                <a:srgbClr val="FFFFFF"/>
              </a:solidFill>
              <a:latin typeface="Open Sans"/>
              <a:ea typeface="Open Sans"/>
              <a:cs typeface="Open Sans"/>
              <a:sym typeface="Open Sans"/>
            </a:endParaRPr>
          </a:p>
          <a:p>
            <a:pPr marL="457200" lvl="0" indent="-317500" algn="l" rtl="0">
              <a:lnSpc>
                <a:spcPct val="150000"/>
              </a:lnSpc>
              <a:spcBef>
                <a:spcPts val="0"/>
              </a:spcBef>
              <a:spcAft>
                <a:spcPts val="0"/>
              </a:spcAft>
              <a:buClr>
                <a:srgbClr val="FFFFFF"/>
              </a:buClr>
              <a:buSzPts val="1400"/>
              <a:buFont typeface="Open Sans"/>
              <a:buChar char="●"/>
            </a:pPr>
            <a:r>
              <a:rPr lang="en">
                <a:solidFill>
                  <a:srgbClr val="FFFFFF"/>
                </a:solidFill>
                <a:latin typeface="Open Sans"/>
                <a:ea typeface="Open Sans"/>
                <a:cs typeface="Open Sans"/>
                <a:sym typeface="Open Sans"/>
              </a:rPr>
              <a:t>High-fidelity prototype</a:t>
            </a:r>
            <a:endParaRPr>
              <a:solidFill>
                <a:srgbClr val="FFFFFF"/>
              </a:solidFill>
              <a:latin typeface="Open Sans"/>
              <a:ea typeface="Open Sans"/>
              <a:cs typeface="Open Sans"/>
              <a:sym typeface="Open Sans"/>
            </a:endParaRPr>
          </a:p>
          <a:p>
            <a:pPr marL="457200" lvl="0" indent="-317500" algn="l" rtl="0">
              <a:lnSpc>
                <a:spcPct val="150000"/>
              </a:lnSpc>
              <a:spcBef>
                <a:spcPts val="0"/>
              </a:spcBef>
              <a:spcAft>
                <a:spcPts val="0"/>
              </a:spcAft>
              <a:buClr>
                <a:srgbClr val="FFFFFF"/>
              </a:buClr>
              <a:buSzPts val="1400"/>
              <a:buFont typeface="Open Sans"/>
              <a:buChar char="●"/>
            </a:pPr>
            <a:r>
              <a:rPr lang="en">
                <a:solidFill>
                  <a:srgbClr val="FFFFFF"/>
                </a:solidFill>
                <a:latin typeface="Open Sans"/>
                <a:ea typeface="Open Sans"/>
                <a:cs typeface="Open Sans"/>
                <a:sym typeface="Open Sans"/>
              </a:rPr>
              <a:t>Accessibility</a:t>
            </a:r>
            <a:endParaRPr>
              <a:solidFill>
                <a:srgbClr val="FFFFFF"/>
              </a:solidFill>
              <a:latin typeface="Open Sans"/>
              <a:ea typeface="Open Sans"/>
              <a:cs typeface="Open Sans"/>
              <a:sym typeface="Open Sans"/>
            </a:endParaRPr>
          </a:p>
        </p:txBody>
      </p:sp>
      <p:sp>
        <p:nvSpPr>
          <p:cNvPr id="304" name="Google Shape;304;p55"/>
          <p:cNvSpPr txBox="1"/>
          <p:nvPr/>
        </p:nvSpPr>
        <p:spPr>
          <a:xfrm>
            <a:off x="-468875" y="2082300"/>
            <a:ext cx="3704400" cy="978900"/>
          </a:xfrm>
          <a:prstGeom prst="rect">
            <a:avLst/>
          </a:prstGeom>
          <a:noFill/>
          <a:ln>
            <a:noFill/>
          </a:ln>
        </p:spPr>
        <p:txBody>
          <a:bodyPr spcFirstLastPara="1" wrap="square" lIns="91425" tIns="91425" rIns="91425" bIns="91425" anchor="t" anchorCtr="0">
            <a:spAutoFit/>
          </a:bodyPr>
          <a:lstStyle/>
          <a:p>
            <a:pPr marL="0" lvl="0" indent="0" algn="r" rtl="0">
              <a:lnSpc>
                <a:spcPct val="115000"/>
              </a:lnSpc>
              <a:spcBef>
                <a:spcPts val="0"/>
              </a:spcBef>
              <a:spcAft>
                <a:spcPts val="0"/>
              </a:spcAft>
              <a:buNone/>
            </a:pPr>
            <a:r>
              <a:rPr lang="en" sz="2400">
                <a:solidFill>
                  <a:srgbClr val="FFFFFF"/>
                </a:solidFill>
                <a:latin typeface="Open Sans"/>
                <a:ea typeface="Open Sans"/>
                <a:cs typeface="Open Sans"/>
                <a:sym typeface="Open Sans"/>
              </a:rPr>
              <a:t>Refining</a:t>
            </a:r>
            <a:endParaRPr sz="2400">
              <a:solidFill>
                <a:srgbClr val="FFFFFF"/>
              </a:solidFill>
              <a:latin typeface="Open Sans"/>
              <a:ea typeface="Open Sans"/>
              <a:cs typeface="Open Sans"/>
              <a:sym typeface="Open Sans"/>
            </a:endParaRPr>
          </a:p>
          <a:p>
            <a:pPr marL="0" lvl="0" indent="0" algn="r" rtl="0">
              <a:lnSpc>
                <a:spcPct val="115000"/>
              </a:lnSpc>
              <a:spcBef>
                <a:spcPts val="0"/>
              </a:spcBef>
              <a:spcAft>
                <a:spcPts val="0"/>
              </a:spcAft>
              <a:buNone/>
            </a:pPr>
            <a:r>
              <a:rPr lang="en" sz="2400">
                <a:solidFill>
                  <a:srgbClr val="FFFFFF"/>
                </a:solidFill>
                <a:latin typeface="Open Sans"/>
                <a:ea typeface="Open Sans"/>
                <a:cs typeface="Open Sans"/>
                <a:sym typeface="Open Sans"/>
              </a:rPr>
              <a:t>the design</a:t>
            </a:r>
            <a:endParaRPr sz="2400">
              <a:solidFill>
                <a:srgbClr val="FFFFFF"/>
              </a:solidFill>
              <a:latin typeface="Open Sans"/>
              <a:ea typeface="Open Sans"/>
              <a:cs typeface="Open Sans"/>
              <a:sym typeface="Open Sans"/>
            </a:endParaRPr>
          </a:p>
        </p:txBody>
      </p:sp>
      <p:cxnSp>
        <p:nvCxnSpPr>
          <p:cNvPr id="305" name="Google Shape;305;p55"/>
          <p:cNvCxnSpPr/>
          <p:nvPr/>
        </p:nvCxnSpPr>
        <p:spPr>
          <a:xfrm>
            <a:off x="3460100" y="1032150"/>
            <a:ext cx="36600" cy="3079200"/>
          </a:xfrm>
          <a:prstGeom prst="straightConnector1">
            <a:avLst/>
          </a:prstGeom>
          <a:noFill/>
          <a:ln w="19050" cap="flat" cmpd="sng">
            <a:solidFill>
              <a:srgbClr val="FFFFFF"/>
            </a:solidFill>
            <a:prstDash val="solid"/>
            <a:round/>
            <a:headEnd type="none" w="med" len="med"/>
            <a:tailEnd type="none" w="med" len="med"/>
          </a:ln>
        </p:spPr>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56"/>
          <p:cNvSpPr txBox="1"/>
          <p:nvPr/>
        </p:nvSpPr>
        <p:spPr>
          <a:xfrm>
            <a:off x="517675" y="524350"/>
            <a:ext cx="7000800" cy="554100"/>
          </a:xfrm>
          <a:prstGeom prst="rect">
            <a:avLst/>
          </a:prstGeom>
          <a:noFill/>
          <a:ln>
            <a:noFill/>
          </a:ln>
        </p:spPr>
        <p:txBody>
          <a:bodyPr spcFirstLastPara="1" wrap="square" lIns="0" tIns="91425" rIns="91425" bIns="91425" anchor="t" anchorCtr="0">
            <a:spAutoFit/>
          </a:bodyPr>
          <a:lstStyle/>
          <a:p>
            <a:pPr marL="0" lvl="0" indent="0" algn="l" rtl="0">
              <a:spcBef>
                <a:spcPts val="0"/>
              </a:spcBef>
              <a:spcAft>
                <a:spcPts val="0"/>
              </a:spcAft>
              <a:buNone/>
            </a:pPr>
            <a:r>
              <a:rPr lang="en" sz="2400">
                <a:solidFill>
                  <a:srgbClr val="5F6368"/>
                </a:solidFill>
                <a:latin typeface="Open Sans"/>
                <a:ea typeface="Open Sans"/>
                <a:cs typeface="Open Sans"/>
                <a:sym typeface="Open Sans"/>
              </a:rPr>
              <a:t>Mockups</a:t>
            </a:r>
            <a:endParaRPr sz="2400">
              <a:solidFill>
                <a:srgbClr val="5F6368"/>
              </a:solidFill>
              <a:latin typeface="Open Sans"/>
              <a:ea typeface="Open Sans"/>
              <a:cs typeface="Open Sans"/>
              <a:sym typeface="Open Sans"/>
            </a:endParaRPr>
          </a:p>
        </p:txBody>
      </p:sp>
      <p:sp>
        <p:nvSpPr>
          <p:cNvPr id="311" name="Google Shape;311;p56"/>
          <p:cNvSpPr txBox="1"/>
          <p:nvPr/>
        </p:nvSpPr>
        <p:spPr>
          <a:xfrm>
            <a:off x="517675" y="1522550"/>
            <a:ext cx="2421300" cy="3000791"/>
          </a:xfrm>
          <a:prstGeom prst="rect">
            <a:avLst/>
          </a:prstGeom>
          <a:noFill/>
          <a:ln>
            <a:noFill/>
          </a:ln>
        </p:spPr>
        <p:txBody>
          <a:bodyPr spcFirstLastPara="1" wrap="square" lIns="0" tIns="91425" rIns="91425" bIns="91425" anchor="t" anchorCtr="0">
            <a:spAutoFit/>
          </a:bodyPr>
          <a:lstStyle/>
          <a:p>
            <a:pPr marL="0" lvl="0" indent="0" algn="l" rtl="0">
              <a:lnSpc>
                <a:spcPct val="150000"/>
              </a:lnSpc>
              <a:spcBef>
                <a:spcPts val="0"/>
              </a:spcBef>
              <a:spcAft>
                <a:spcPts val="0"/>
              </a:spcAft>
              <a:buNone/>
            </a:pPr>
            <a:r>
              <a:rPr lang="en-US" sz="1200" dirty="0">
                <a:solidFill>
                  <a:srgbClr val="5F6368"/>
                </a:solidFill>
                <a:latin typeface="Open Sans"/>
                <a:ea typeface="Open Sans"/>
                <a:cs typeface="Open Sans"/>
                <a:sym typeface="Open Sans"/>
              </a:rPr>
              <a:t>After the usability studies, participants noted that either buttons were confusing or did not exist at all. In this case the icon for scan is replaced from </a:t>
            </a:r>
            <a:r>
              <a:rPr lang="en-US" sz="1200" b="1" dirty="0">
                <a:solidFill>
                  <a:srgbClr val="5F6368"/>
                </a:solidFill>
                <a:latin typeface="Open Sans"/>
                <a:ea typeface="Open Sans"/>
                <a:cs typeface="Open Sans"/>
                <a:sym typeface="Open Sans"/>
              </a:rPr>
              <a:t>camera icon </a:t>
            </a:r>
            <a:r>
              <a:rPr lang="en-US" sz="1200" dirty="0">
                <a:solidFill>
                  <a:srgbClr val="5F6368"/>
                </a:solidFill>
                <a:latin typeface="Open Sans"/>
                <a:ea typeface="Open Sans"/>
                <a:cs typeface="Open Sans"/>
                <a:sym typeface="Open Sans"/>
              </a:rPr>
              <a:t>to </a:t>
            </a:r>
            <a:r>
              <a:rPr lang="en-US" sz="1200" b="1" dirty="0">
                <a:solidFill>
                  <a:srgbClr val="5F6368"/>
                </a:solidFill>
                <a:latin typeface="Open Sans"/>
                <a:ea typeface="Open Sans"/>
                <a:cs typeface="Open Sans"/>
                <a:sym typeface="Open Sans"/>
              </a:rPr>
              <a:t>QR icon </a:t>
            </a:r>
            <a:r>
              <a:rPr lang="en-US" sz="1200" dirty="0">
                <a:solidFill>
                  <a:srgbClr val="5F6368"/>
                </a:solidFill>
                <a:latin typeface="Open Sans"/>
                <a:ea typeface="Open Sans"/>
                <a:cs typeface="Open Sans"/>
                <a:sym typeface="Open Sans"/>
              </a:rPr>
              <a:t>to indicate scan. In addition, the Home icon is added which was not present in earlier mockups.</a:t>
            </a:r>
            <a:endParaRPr sz="1200" dirty="0">
              <a:solidFill>
                <a:srgbClr val="5F6368"/>
              </a:solidFill>
              <a:latin typeface="Open Sans"/>
              <a:ea typeface="Open Sans"/>
              <a:cs typeface="Open Sans"/>
              <a:sym typeface="Open Sans"/>
            </a:endParaRPr>
          </a:p>
          <a:p>
            <a:pPr marL="0" lvl="0" indent="0" algn="l" rtl="0">
              <a:lnSpc>
                <a:spcPct val="150000"/>
              </a:lnSpc>
              <a:spcBef>
                <a:spcPts val="0"/>
              </a:spcBef>
              <a:spcAft>
                <a:spcPts val="0"/>
              </a:spcAft>
              <a:buNone/>
            </a:pPr>
            <a:endParaRPr dirty="0"/>
          </a:p>
        </p:txBody>
      </p:sp>
      <p:sp>
        <p:nvSpPr>
          <p:cNvPr id="312" name="Google Shape;312;p56"/>
          <p:cNvSpPr/>
          <p:nvPr/>
        </p:nvSpPr>
        <p:spPr>
          <a:xfrm>
            <a:off x="3718563" y="1250000"/>
            <a:ext cx="1818900" cy="31743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56"/>
          <p:cNvSpPr txBox="1"/>
          <p:nvPr/>
        </p:nvSpPr>
        <p:spPr>
          <a:xfrm>
            <a:off x="4008525" y="2393750"/>
            <a:ext cx="12390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a:solidFill>
                  <a:srgbClr val="5F6368"/>
                </a:solidFill>
                <a:latin typeface="Open Sans"/>
                <a:ea typeface="Open Sans"/>
                <a:cs typeface="Open Sans"/>
                <a:sym typeface="Open Sans"/>
              </a:rPr>
              <a:t>Image of selected screen before usability study</a:t>
            </a:r>
            <a:endParaRPr sz="1200">
              <a:solidFill>
                <a:srgbClr val="5F6368"/>
              </a:solidFill>
              <a:latin typeface="Open Sans"/>
              <a:ea typeface="Open Sans"/>
              <a:cs typeface="Open Sans"/>
              <a:sym typeface="Open Sans"/>
            </a:endParaRPr>
          </a:p>
        </p:txBody>
      </p:sp>
      <p:sp>
        <p:nvSpPr>
          <p:cNvPr id="314" name="Google Shape;314;p56"/>
          <p:cNvSpPr/>
          <p:nvPr/>
        </p:nvSpPr>
        <p:spPr>
          <a:xfrm>
            <a:off x="6774138" y="1268300"/>
            <a:ext cx="1818900" cy="31743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15" name="Google Shape;315;p56"/>
          <p:cNvCxnSpPr/>
          <p:nvPr/>
        </p:nvCxnSpPr>
        <p:spPr>
          <a:xfrm>
            <a:off x="5749763" y="2855450"/>
            <a:ext cx="812100" cy="0"/>
          </a:xfrm>
          <a:prstGeom prst="straightConnector1">
            <a:avLst/>
          </a:prstGeom>
          <a:noFill/>
          <a:ln w="28575" cap="flat" cmpd="sng">
            <a:solidFill>
              <a:srgbClr val="34A853"/>
            </a:solidFill>
            <a:prstDash val="solid"/>
            <a:round/>
            <a:headEnd type="none" w="med" len="med"/>
            <a:tailEnd type="triangle" w="med" len="med"/>
          </a:ln>
        </p:spPr>
      </p:cxnSp>
      <p:sp>
        <p:nvSpPr>
          <p:cNvPr id="316" name="Google Shape;316;p56"/>
          <p:cNvSpPr txBox="1"/>
          <p:nvPr/>
        </p:nvSpPr>
        <p:spPr>
          <a:xfrm>
            <a:off x="3451125" y="853300"/>
            <a:ext cx="2353800" cy="585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a:solidFill>
                  <a:srgbClr val="34A853"/>
                </a:solidFill>
                <a:latin typeface="Open Sans"/>
                <a:ea typeface="Open Sans"/>
                <a:cs typeface="Open Sans"/>
                <a:sym typeface="Open Sans"/>
              </a:rPr>
              <a:t>Before usability study</a:t>
            </a:r>
            <a:endParaRPr sz="1200">
              <a:solidFill>
                <a:srgbClr val="34A853"/>
              </a:solidFill>
              <a:latin typeface="Open Sans"/>
              <a:ea typeface="Open Sans"/>
              <a:cs typeface="Open Sans"/>
              <a:sym typeface="Open Sans"/>
            </a:endParaRPr>
          </a:p>
          <a:p>
            <a:pPr marL="0" lvl="0" indent="0" algn="l" rtl="0">
              <a:spcBef>
                <a:spcPts val="0"/>
              </a:spcBef>
              <a:spcAft>
                <a:spcPts val="0"/>
              </a:spcAft>
              <a:buNone/>
            </a:pPr>
            <a:endParaRPr>
              <a:solidFill>
                <a:srgbClr val="1967D2"/>
              </a:solidFill>
            </a:endParaRPr>
          </a:p>
        </p:txBody>
      </p:sp>
      <p:sp>
        <p:nvSpPr>
          <p:cNvPr id="317" name="Google Shape;317;p56"/>
          <p:cNvSpPr txBox="1"/>
          <p:nvPr/>
        </p:nvSpPr>
        <p:spPr>
          <a:xfrm>
            <a:off x="6506700" y="853300"/>
            <a:ext cx="2353800" cy="585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a:solidFill>
                  <a:srgbClr val="34A853"/>
                </a:solidFill>
                <a:latin typeface="Open Sans"/>
                <a:ea typeface="Open Sans"/>
                <a:cs typeface="Open Sans"/>
                <a:sym typeface="Open Sans"/>
              </a:rPr>
              <a:t>After usability study</a:t>
            </a:r>
            <a:endParaRPr sz="1200">
              <a:solidFill>
                <a:srgbClr val="34A853"/>
              </a:solidFill>
              <a:latin typeface="Open Sans"/>
              <a:ea typeface="Open Sans"/>
              <a:cs typeface="Open Sans"/>
              <a:sym typeface="Open Sans"/>
            </a:endParaRPr>
          </a:p>
          <a:p>
            <a:pPr marL="0" lvl="0" indent="0" algn="l" rtl="0">
              <a:spcBef>
                <a:spcPts val="0"/>
              </a:spcBef>
              <a:spcAft>
                <a:spcPts val="0"/>
              </a:spcAft>
              <a:buNone/>
            </a:pPr>
            <a:endParaRPr>
              <a:solidFill>
                <a:srgbClr val="1967D2"/>
              </a:solidFill>
            </a:endParaRPr>
          </a:p>
        </p:txBody>
      </p:sp>
      <p:sp>
        <p:nvSpPr>
          <p:cNvPr id="318" name="Google Shape;318;p56"/>
          <p:cNvSpPr txBox="1"/>
          <p:nvPr/>
        </p:nvSpPr>
        <p:spPr>
          <a:xfrm>
            <a:off x="7064125" y="2393750"/>
            <a:ext cx="12390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a:solidFill>
                  <a:srgbClr val="5F6368"/>
                </a:solidFill>
                <a:latin typeface="Open Sans"/>
                <a:ea typeface="Open Sans"/>
                <a:cs typeface="Open Sans"/>
                <a:sym typeface="Open Sans"/>
              </a:rPr>
              <a:t>Image of selected screen after usability study</a:t>
            </a:r>
            <a:endParaRPr sz="1200">
              <a:solidFill>
                <a:srgbClr val="5F6368"/>
              </a:solidFill>
              <a:latin typeface="Open Sans"/>
              <a:ea typeface="Open Sans"/>
              <a:cs typeface="Open Sans"/>
              <a:sym typeface="Open Sans"/>
            </a:endParaRPr>
          </a:p>
        </p:txBody>
      </p:sp>
      <p:pic>
        <p:nvPicPr>
          <p:cNvPr id="3" name="Picture 2">
            <a:extLst>
              <a:ext uri="{FF2B5EF4-FFF2-40B4-BE49-F238E27FC236}">
                <a16:creationId xmlns:a16="http://schemas.microsoft.com/office/drawing/2014/main" id="{B3EEDCFA-DD14-439D-8BA3-79E8754C463A}"/>
              </a:ext>
            </a:extLst>
          </p:cNvPr>
          <p:cNvPicPr>
            <a:picLocks noChangeAspect="1"/>
          </p:cNvPicPr>
          <p:nvPr/>
        </p:nvPicPr>
        <p:blipFill>
          <a:blip r:embed="rId3"/>
          <a:stretch>
            <a:fillRect/>
          </a:stretch>
        </p:blipFill>
        <p:spPr>
          <a:xfrm>
            <a:off x="6774138" y="1176794"/>
            <a:ext cx="1801426" cy="3741090"/>
          </a:xfrm>
          <a:prstGeom prst="rect">
            <a:avLst/>
          </a:prstGeom>
        </p:spPr>
      </p:pic>
      <p:pic>
        <p:nvPicPr>
          <p:cNvPr id="5" name="Picture 4">
            <a:extLst>
              <a:ext uri="{FF2B5EF4-FFF2-40B4-BE49-F238E27FC236}">
                <a16:creationId xmlns:a16="http://schemas.microsoft.com/office/drawing/2014/main" id="{604B52D7-C57C-44EF-9706-2B19D4FFAA04}"/>
              </a:ext>
            </a:extLst>
          </p:cNvPr>
          <p:cNvPicPr>
            <a:picLocks noChangeAspect="1"/>
          </p:cNvPicPr>
          <p:nvPr/>
        </p:nvPicPr>
        <p:blipFill>
          <a:blip r:embed="rId4"/>
          <a:stretch>
            <a:fillRect/>
          </a:stretch>
        </p:blipFill>
        <p:spPr>
          <a:xfrm>
            <a:off x="3765515" y="1176794"/>
            <a:ext cx="1801425" cy="389873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57"/>
          <p:cNvSpPr txBox="1"/>
          <p:nvPr/>
        </p:nvSpPr>
        <p:spPr>
          <a:xfrm>
            <a:off x="517675" y="524350"/>
            <a:ext cx="7000800" cy="554100"/>
          </a:xfrm>
          <a:prstGeom prst="rect">
            <a:avLst/>
          </a:prstGeom>
          <a:noFill/>
          <a:ln>
            <a:noFill/>
          </a:ln>
        </p:spPr>
        <p:txBody>
          <a:bodyPr spcFirstLastPara="1" wrap="square" lIns="0" tIns="91425" rIns="91425" bIns="91425" anchor="t" anchorCtr="0">
            <a:spAutoFit/>
          </a:bodyPr>
          <a:lstStyle/>
          <a:p>
            <a:pPr marL="0" lvl="0" indent="0" algn="l" rtl="0">
              <a:spcBef>
                <a:spcPts val="0"/>
              </a:spcBef>
              <a:spcAft>
                <a:spcPts val="0"/>
              </a:spcAft>
              <a:buNone/>
            </a:pPr>
            <a:r>
              <a:rPr lang="en" sz="2400">
                <a:solidFill>
                  <a:srgbClr val="5F6368"/>
                </a:solidFill>
                <a:latin typeface="Open Sans"/>
                <a:ea typeface="Open Sans"/>
                <a:cs typeface="Open Sans"/>
                <a:sym typeface="Open Sans"/>
              </a:rPr>
              <a:t>Mockups</a:t>
            </a:r>
            <a:endParaRPr sz="2400">
              <a:solidFill>
                <a:srgbClr val="5F6368"/>
              </a:solidFill>
              <a:latin typeface="Open Sans"/>
              <a:ea typeface="Open Sans"/>
              <a:cs typeface="Open Sans"/>
              <a:sym typeface="Open Sans"/>
            </a:endParaRPr>
          </a:p>
        </p:txBody>
      </p:sp>
      <p:sp>
        <p:nvSpPr>
          <p:cNvPr id="324" name="Google Shape;324;p57"/>
          <p:cNvSpPr txBox="1"/>
          <p:nvPr/>
        </p:nvSpPr>
        <p:spPr>
          <a:xfrm>
            <a:off x="517675" y="1522550"/>
            <a:ext cx="2421300" cy="2723792"/>
          </a:xfrm>
          <a:prstGeom prst="rect">
            <a:avLst/>
          </a:prstGeom>
          <a:noFill/>
          <a:ln>
            <a:noFill/>
          </a:ln>
        </p:spPr>
        <p:txBody>
          <a:bodyPr spcFirstLastPara="1" wrap="square" lIns="0" tIns="91425" rIns="91425" bIns="91425" anchor="t" anchorCtr="0">
            <a:spAutoFit/>
          </a:bodyPr>
          <a:lstStyle/>
          <a:p>
            <a:pPr marL="0" lvl="0" indent="0" algn="l" rtl="0">
              <a:lnSpc>
                <a:spcPct val="150000"/>
              </a:lnSpc>
              <a:spcBef>
                <a:spcPts val="0"/>
              </a:spcBef>
              <a:spcAft>
                <a:spcPts val="0"/>
              </a:spcAft>
              <a:buNone/>
            </a:pPr>
            <a:r>
              <a:rPr lang="en-US" sz="1200" dirty="0">
                <a:solidFill>
                  <a:srgbClr val="5F6368"/>
                </a:solidFill>
                <a:latin typeface="Open Sans"/>
                <a:ea typeface="Open Sans"/>
                <a:cs typeface="Open Sans"/>
                <a:sym typeface="Open Sans"/>
              </a:rPr>
              <a:t>After the usability study, it was determined that the groups from search results need to be organized by gestalt principles, where the boundaries and groupings were established to differentiate one item to another.</a:t>
            </a:r>
            <a:endParaRPr sz="1200" dirty="0">
              <a:solidFill>
                <a:srgbClr val="5F6368"/>
              </a:solidFill>
              <a:latin typeface="Open Sans"/>
              <a:ea typeface="Open Sans"/>
              <a:cs typeface="Open Sans"/>
              <a:sym typeface="Open Sans"/>
            </a:endParaRPr>
          </a:p>
          <a:p>
            <a:pPr marL="0" lvl="0" indent="0" algn="l" rtl="0">
              <a:lnSpc>
                <a:spcPct val="150000"/>
              </a:lnSpc>
              <a:spcBef>
                <a:spcPts val="0"/>
              </a:spcBef>
              <a:spcAft>
                <a:spcPts val="0"/>
              </a:spcAft>
              <a:buNone/>
            </a:pPr>
            <a:endParaRPr dirty="0"/>
          </a:p>
        </p:txBody>
      </p:sp>
      <p:sp>
        <p:nvSpPr>
          <p:cNvPr id="325" name="Google Shape;325;p57"/>
          <p:cNvSpPr/>
          <p:nvPr/>
        </p:nvSpPr>
        <p:spPr>
          <a:xfrm>
            <a:off x="3718563" y="1250000"/>
            <a:ext cx="1818900" cy="31743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57"/>
          <p:cNvSpPr/>
          <p:nvPr/>
        </p:nvSpPr>
        <p:spPr>
          <a:xfrm>
            <a:off x="6774138" y="1268300"/>
            <a:ext cx="1818900" cy="31743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27" name="Google Shape;327;p57"/>
          <p:cNvCxnSpPr/>
          <p:nvPr/>
        </p:nvCxnSpPr>
        <p:spPr>
          <a:xfrm>
            <a:off x="5749763" y="2855450"/>
            <a:ext cx="812100" cy="0"/>
          </a:xfrm>
          <a:prstGeom prst="straightConnector1">
            <a:avLst/>
          </a:prstGeom>
          <a:noFill/>
          <a:ln w="28575" cap="flat" cmpd="sng">
            <a:solidFill>
              <a:srgbClr val="34A853"/>
            </a:solidFill>
            <a:prstDash val="solid"/>
            <a:round/>
            <a:headEnd type="none" w="med" len="med"/>
            <a:tailEnd type="triangle" w="med" len="med"/>
          </a:ln>
        </p:spPr>
      </p:cxnSp>
      <p:sp>
        <p:nvSpPr>
          <p:cNvPr id="328" name="Google Shape;328;p57"/>
          <p:cNvSpPr txBox="1"/>
          <p:nvPr/>
        </p:nvSpPr>
        <p:spPr>
          <a:xfrm>
            <a:off x="3451125" y="853300"/>
            <a:ext cx="2353800" cy="585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a:solidFill>
                  <a:srgbClr val="34A853"/>
                </a:solidFill>
                <a:latin typeface="Open Sans"/>
                <a:ea typeface="Open Sans"/>
                <a:cs typeface="Open Sans"/>
                <a:sym typeface="Open Sans"/>
              </a:rPr>
              <a:t>Before usability study</a:t>
            </a:r>
            <a:endParaRPr sz="1200">
              <a:solidFill>
                <a:srgbClr val="34A853"/>
              </a:solidFill>
              <a:latin typeface="Open Sans"/>
              <a:ea typeface="Open Sans"/>
              <a:cs typeface="Open Sans"/>
              <a:sym typeface="Open Sans"/>
            </a:endParaRPr>
          </a:p>
          <a:p>
            <a:pPr marL="0" lvl="0" indent="0" algn="l" rtl="0">
              <a:spcBef>
                <a:spcPts val="0"/>
              </a:spcBef>
              <a:spcAft>
                <a:spcPts val="0"/>
              </a:spcAft>
              <a:buNone/>
            </a:pPr>
            <a:endParaRPr>
              <a:solidFill>
                <a:srgbClr val="1967D2"/>
              </a:solidFill>
            </a:endParaRPr>
          </a:p>
        </p:txBody>
      </p:sp>
      <p:sp>
        <p:nvSpPr>
          <p:cNvPr id="329" name="Google Shape;329;p57"/>
          <p:cNvSpPr txBox="1"/>
          <p:nvPr/>
        </p:nvSpPr>
        <p:spPr>
          <a:xfrm>
            <a:off x="6506700" y="853300"/>
            <a:ext cx="2353800" cy="585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a:solidFill>
                  <a:srgbClr val="34A853"/>
                </a:solidFill>
                <a:latin typeface="Open Sans"/>
                <a:ea typeface="Open Sans"/>
                <a:cs typeface="Open Sans"/>
                <a:sym typeface="Open Sans"/>
              </a:rPr>
              <a:t>After usability study</a:t>
            </a:r>
            <a:endParaRPr sz="1200">
              <a:solidFill>
                <a:srgbClr val="34A853"/>
              </a:solidFill>
              <a:latin typeface="Open Sans"/>
              <a:ea typeface="Open Sans"/>
              <a:cs typeface="Open Sans"/>
              <a:sym typeface="Open Sans"/>
            </a:endParaRPr>
          </a:p>
          <a:p>
            <a:pPr marL="0" lvl="0" indent="0" algn="l" rtl="0">
              <a:spcBef>
                <a:spcPts val="0"/>
              </a:spcBef>
              <a:spcAft>
                <a:spcPts val="0"/>
              </a:spcAft>
              <a:buNone/>
            </a:pPr>
            <a:endParaRPr>
              <a:solidFill>
                <a:srgbClr val="1967D2"/>
              </a:solidFill>
            </a:endParaRPr>
          </a:p>
        </p:txBody>
      </p:sp>
      <p:sp>
        <p:nvSpPr>
          <p:cNvPr id="330" name="Google Shape;330;p57"/>
          <p:cNvSpPr txBox="1"/>
          <p:nvPr/>
        </p:nvSpPr>
        <p:spPr>
          <a:xfrm>
            <a:off x="4008525" y="2393750"/>
            <a:ext cx="12390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a:solidFill>
                  <a:srgbClr val="5F6368"/>
                </a:solidFill>
                <a:latin typeface="Open Sans"/>
                <a:ea typeface="Open Sans"/>
                <a:cs typeface="Open Sans"/>
                <a:sym typeface="Open Sans"/>
              </a:rPr>
              <a:t>Image of selected screen before usability study</a:t>
            </a:r>
            <a:endParaRPr sz="1200">
              <a:solidFill>
                <a:srgbClr val="5F6368"/>
              </a:solidFill>
              <a:latin typeface="Open Sans"/>
              <a:ea typeface="Open Sans"/>
              <a:cs typeface="Open Sans"/>
              <a:sym typeface="Open Sans"/>
            </a:endParaRPr>
          </a:p>
        </p:txBody>
      </p:sp>
      <p:sp>
        <p:nvSpPr>
          <p:cNvPr id="331" name="Google Shape;331;p57"/>
          <p:cNvSpPr txBox="1"/>
          <p:nvPr/>
        </p:nvSpPr>
        <p:spPr>
          <a:xfrm>
            <a:off x="7064125" y="2393750"/>
            <a:ext cx="12390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a:solidFill>
                  <a:srgbClr val="5F6368"/>
                </a:solidFill>
                <a:latin typeface="Open Sans"/>
                <a:ea typeface="Open Sans"/>
                <a:cs typeface="Open Sans"/>
                <a:sym typeface="Open Sans"/>
              </a:rPr>
              <a:t>Image of selected screen after usability study</a:t>
            </a:r>
            <a:endParaRPr sz="1200">
              <a:solidFill>
                <a:srgbClr val="5F6368"/>
              </a:solidFill>
              <a:latin typeface="Open Sans"/>
              <a:ea typeface="Open Sans"/>
              <a:cs typeface="Open Sans"/>
              <a:sym typeface="Open Sans"/>
            </a:endParaRPr>
          </a:p>
        </p:txBody>
      </p:sp>
      <p:pic>
        <p:nvPicPr>
          <p:cNvPr id="3" name="Picture 2">
            <a:extLst>
              <a:ext uri="{FF2B5EF4-FFF2-40B4-BE49-F238E27FC236}">
                <a16:creationId xmlns:a16="http://schemas.microsoft.com/office/drawing/2014/main" id="{6FE486AB-127F-4E3F-85DD-86223DB05A7F}"/>
              </a:ext>
            </a:extLst>
          </p:cNvPr>
          <p:cNvPicPr>
            <a:picLocks noChangeAspect="1"/>
          </p:cNvPicPr>
          <p:nvPr/>
        </p:nvPicPr>
        <p:blipFill>
          <a:blip r:embed="rId3"/>
          <a:stretch>
            <a:fillRect/>
          </a:stretch>
        </p:blipFill>
        <p:spPr>
          <a:xfrm>
            <a:off x="6707355" y="1242900"/>
            <a:ext cx="2073621" cy="3900600"/>
          </a:xfrm>
          <a:prstGeom prst="rect">
            <a:avLst/>
          </a:prstGeom>
        </p:spPr>
      </p:pic>
      <p:pic>
        <p:nvPicPr>
          <p:cNvPr id="5" name="Picture 4">
            <a:extLst>
              <a:ext uri="{FF2B5EF4-FFF2-40B4-BE49-F238E27FC236}">
                <a16:creationId xmlns:a16="http://schemas.microsoft.com/office/drawing/2014/main" id="{893F5A79-D433-4108-94B8-8BEF8CA4C290}"/>
              </a:ext>
            </a:extLst>
          </p:cNvPr>
          <p:cNvPicPr>
            <a:picLocks noChangeAspect="1"/>
          </p:cNvPicPr>
          <p:nvPr/>
        </p:nvPicPr>
        <p:blipFill>
          <a:blip r:embed="rId4"/>
          <a:stretch>
            <a:fillRect/>
          </a:stretch>
        </p:blipFill>
        <p:spPr>
          <a:xfrm>
            <a:off x="3730524" y="1145800"/>
            <a:ext cx="1802287" cy="39006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58"/>
          <p:cNvSpPr txBox="1"/>
          <p:nvPr/>
        </p:nvSpPr>
        <p:spPr>
          <a:xfrm>
            <a:off x="517675" y="524350"/>
            <a:ext cx="7000800" cy="554100"/>
          </a:xfrm>
          <a:prstGeom prst="rect">
            <a:avLst/>
          </a:prstGeom>
          <a:noFill/>
          <a:ln>
            <a:noFill/>
          </a:ln>
        </p:spPr>
        <p:txBody>
          <a:bodyPr spcFirstLastPara="1" wrap="square" lIns="0" tIns="91425" rIns="91425" bIns="91425" anchor="t" anchorCtr="0">
            <a:spAutoFit/>
          </a:bodyPr>
          <a:lstStyle/>
          <a:p>
            <a:pPr marL="0" lvl="0" indent="0" algn="l" rtl="0">
              <a:spcBef>
                <a:spcPts val="0"/>
              </a:spcBef>
              <a:spcAft>
                <a:spcPts val="0"/>
              </a:spcAft>
              <a:buNone/>
            </a:pPr>
            <a:r>
              <a:rPr lang="en" sz="2400">
                <a:solidFill>
                  <a:srgbClr val="5F6368"/>
                </a:solidFill>
                <a:latin typeface="Open Sans"/>
                <a:ea typeface="Open Sans"/>
                <a:cs typeface="Open Sans"/>
                <a:sym typeface="Open Sans"/>
              </a:rPr>
              <a:t>Mockups</a:t>
            </a:r>
            <a:endParaRPr sz="2400">
              <a:solidFill>
                <a:srgbClr val="5F6368"/>
              </a:solidFill>
              <a:latin typeface="Open Sans"/>
              <a:ea typeface="Open Sans"/>
              <a:cs typeface="Open Sans"/>
              <a:sym typeface="Open Sans"/>
            </a:endParaRPr>
          </a:p>
        </p:txBody>
      </p:sp>
      <p:sp>
        <p:nvSpPr>
          <p:cNvPr id="337" name="Google Shape;337;p58"/>
          <p:cNvSpPr/>
          <p:nvPr/>
        </p:nvSpPr>
        <p:spPr>
          <a:xfrm>
            <a:off x="531000" y="1391850"/>
            <a:ext cx="1818900" cy="31743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58"/>
          <p:cNvSpPr/>
          <p:nvPr/>
        </p:nvSpPr>
        <p:spPr>
          <a:xfrm>
            <a:off x="2601788" y="1413675"/>
            <a:ext cx="1818900" cy="31743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58"/>
          <p:cNvSpPr/>
          <p:nvPr/>
        </p:nvSpPr>
        <p:spPr>
          <a:xfrm>
            <a:off x="4697950" y="1447850"/>
            <a:ext cx="1818900" cy="31743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58"/>
          <p:cNvSpPr/>
          <p:nvPr/>
        </p:nvSpPr>
        <p:spPr>
          <a:xfrm>
            <a:off x="6794100" y="1447850"/>
            <a:ext cx="1818900" cy="31743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58"/>
          <p:cNvSpPr txBox="1"/>
          <p:nvPr/>
        </p:nvSpPr>
        <p:spPr>
          <a:xfrm>
            <a:off x="890250" y="2701950"/>
            <a:ext cx="11004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a:solidFill>
                  <a:srgbClr val="5F6368"/>
                </a:solidFill>
                <a:latin typeface="Open Sans"/>
                <a:ea typeface="Open Sans"/>
                <a:cs typeface="Open Sans"/>
                <a:sym typeface="Open Sans"/>
              </a:rPr>
              <a:t>Main mockup screen for display</a:t>
            </a:r>
            <a:endParaRPr sz="1200">
              <a:solidFill>
                <a:srgbClr val="5F6368"/>
              </a:solidFill>
              <a:latin typeface="Open Sans"/>
              <a:ea typeface="Open Sans"/>
              <a:cs typeface="Open Sans"/>
              <a:sym typeface="Open Sans"/>
            </a:endParaRPr>
          </a:p>
        </p:txBody>
      </p:sp>
      <p:sp>
        <p:nvSpPr>
          <p:cNvPr id="342" name="Google Shape;342;p58"/>
          <p:cNvSpPr txBox="1"/>
          <p:nvPr/>
        </p:nvSpPr>
        <p:spPr>
          <a:xfrm>
            <a:off x="2953850" y="2723775"/>
            <a:ext cx="11004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sz="1200">
                <a:solidFill>
                  <a:srgbClr val="5F6368"/>
                </a:solidFill>
                <a:latin typeface="Open Sans"/>
                <a:ea typeface="Open Sans"/>
                <a:cs typeface="Open Sans"/>
                <a:sym typeface="Open Sans"/>
              </a:rPr>
              <a:t>Main mockup screen for display</a:t>
            </a:r>
            <a:endParaRPr sz="1200">
              <a:solidFill>
                <a:srgbClr val="5F6368"/>
              </a:solidFill>
              <a:latin typeface="Open Sans"/>
              <a:ea typeface="Open Sans"/>
              <a:cs typeface="Open Sans"/>
              <a:sym typeface="Open Sans"/>
            </a:endParaRPr>
          </a:p>
        </p:txBody>
      </p:sp>
      <p:sp>
        <p:nvSpPr>
          <p:cNvPr id="343" name="Google Shape;343;p58"/>
          <p:cNvSpPr txBox="1"/>
          <p:nvPr/>
        </p:nvSpPr>
        <p:spPr>
          <a:xfrm>
            <a:off x="5057200" y="2701950"/>
            <a:ext cx="11004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sz="1200">
                <a:solidFill>
                  <a:srgbClr val="5F6368"/>
                </a:solidFill>
                <a:latin typeface="Open Sans"/>
                <a:ea typeface="Open Sans"/>
                <a:cs typeface="Open Sans"/>
                <a:sym typeface="Open Sans"/>
              </a:rPr>
              <a:t>Main mockup screen for display</a:t>
            </a:r>
            <a:endParaRPr sz="1200">
              <a:solidFill>
                <a:srgbClr val="5F6368"/>
              </a:solidFill>
              <a:latin typeface="Open Sans"/>
              <a:ea typeface="Open Sans"/>
              <a:cs typeface="Open Sans"/>
              <a:sym typeface="Open Sans"/>
            </a:endParaRPr>
          </a:p>
        </p:txBody>
      </p:sp>
      <p:sp>
        <p:nvSpPr>
          <p:cNvPr id="344" name="Google Shape;344;p58"/>
          <p:cNvSpPr txBox="1"/>
          <p:nvPr/>
        </p:nvSpPr>
        <p:spPr>
          <a:xfrm>
            <a:off x="7160550" y="2757950"/>
            <a:ext cx="11004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sz="1200">
                <a:solidFill>
                  <a:srgbClr val="5F6368"/>
                </a:solidFill>
                <a:latin typeface="Open Sans"/>
                <a:ea typeface="Open Sans"/>
                <a:cs typeface="Open Sans"/>
                <a:sym typeface="Open Sans"/>
              </a:rPr>
              <a:t>Main mockup screen for display</a:t>
            </a:r>
            <a:endParaRPr sz="1200">
              <a:solidFill>
                <a:srgbClr val="5F6368"/>
              </a:solidFill>
              <a:latin typeface="Open Sans"/>
              <a:ea typeface="Open Sans"/>
              <a:cs typeface="Open Sans"/>
              <a:sym typeface="Open Sans"/>
            </a:endParaRPr>
          </a:p>
        </p:txBody>
      </p:sp>
      <p:pic>
        <p:nvPicPr>
          <p:cNvPr id="3" name="Picture 2">
            <a:extLst>
              <a:ext uri="{FF2B5EF4-FFF2-40B4-BE49-F238E27FC236}">
                <a16:creationId xmlns:a16="http://schemas.microsoft.com/office/drawing/2014/main" id="{C2396080-9ACD-40CA-B932-F61CC42DCDF5}"/>
              </a:ext>
            </a:extLst>
          </p:cNvPr>
          <p:cNvPicPr>
            <a:picLocks noChangeAspect="1"/>
          </p:cNvPicPr>
          <p:nvPr/>
        </p:nvPicPr>
        <p:blipFill>
          <a:blip r:embed="rId3"/>
          <a:stretch>
            <a:fillRect/>
          </a:stretch>
        </p:blipFill>
        <p:spPr>
          <a:xfrm>
            <a:off x="525048" y="1112953"/>
            <a:ext cx="1818112" cy="3775743"/>
          </a:xfrm>
          <a:prstGeom prst="rect">
            <a:avLst/>
          </a:prstGeom>
        </p:spPr>
      </p:pic>
      <p:pic>
        <p:nvPicPr>
          <p:cNvPr id="5" name="Picture 4">
            <a:extLst>
              <a:ext uri="{FF2B5EF4-FFF2-40B4-BE49-F238E27FC236}">
                <a16:creationId xmlns:a16="http://schemas.microsoft.com/office/drawing/2014/main" id="{50B1D8AB-FE55-4287-9085-EB8866CA5303}"/>
              </a:ext>
            </a:extLst>
          </p:cNvPr>
          <p:cNvPicPr>
            <a:picLocks noChangeAspect="1"/>
          </p:cNvPicPr>
          <p:nvPr/>
        </p:nvPicPr>
        <p:blipFill>
          <a:blip r:embed="rId4"/>
          <a:stretch>
            <a:fillRect/>
          </a:stretch>
        </p:blipFill>
        <p:spPr>
          <a:xfrm>
            <a:off x="2459906" y="1078450"/>
            <a:ext cx="2007246" cy="3775743"/>
          </a:xfrm>
          <a:prstGeom prst="rect">
            <a:avLst/>
          </a:prstGeom>
        </p:spPr>
      </p:pic>
      <p:pic>
        <p:nvPicPr>
          <p:cNvPr id="7" name="Picture 6">
            <a:extLst>
              <a:ext uri="{FF2B5EF4-FFF2-40B4-BE49-F238E27FC236}">
                <a16:creationId xmlns:a16="http://schemas.microsoft.com/office/drawing/2014/main" id="{DB98C7EF-1733-4451-A90E-8D390276E57F}"/>
              </a:ext>
            </a:extLst>
          </p:cNvPr>
          <p:cNvPicPr>
            <a:picLocks noChangeAspect="1"/>
          </p:cNvPicPr>
          <p:nvPr/>
        </p:nvPicPr>
        <p:blipFill>
          <a:blip r:embed="rId5"/>
          <a:stretch>
            <a:fillRect/>
          </a:stretch>
        </p:blipFill>
        <p:spPr>
          <a:xfrm>
            <a:off x="4572000" y="977662"/>
            <a:ext cx="1969096" cy="3911033"/>
          </a:xfrm>
          <a:prstGeom prst="rect">
            <a:avLst/>
          </a:prstGeom>
        </p:spPr>
      </p:pic>
      <p:pic>
        <p:nvPicPr>
          <p:cNvPr id="9" name="Picture 8">
            <a:extLst>
              <a:ext uri="{FF2B5EF4-FFF2-40B4-BE49-F238E27FC236}">
                <a16:creationId xmlns:a16="http://schemas.microsoft.com/office/drawing/2014/main" id="{E4438DEE-EEE9-4453-ACFA-D9C891BB197D}"/>
              </a:ext>
            </a:extLst>
          </p:cNvPr>
          <p:cNvPicPr>
            <a:picLocks noChangeAspect="1"/>
          </p:cNvPicPr>
          <p:nvPr/>
        </p:nvPicPr>
        <p:blipFill>
          <a:blip r:embed="rId6"/>
          <a:stretch>
            <a:fillRect/>
          </a:stretch>
        </p:blipFill>
        <p:spPr>
          <a:xfrm>
            <a:off x="6750752" y="1028057"/>
            <a:ext cx="2019184" cy="3911032"/>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59"/>
          <p:cNvSpPr/>
          <p:nvPr/>
        </p:nvSpPr>
        <p:spPr>
          <a:xfrm>
            <a:off x="4211875" y="0"/>
            <a:ext cx="493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59"/>
          <p:cNvSpPr txBox="1"/>
          <p:nvPr/>
        </p:nvSpPr>
        <p:spPr>
          <a:xfrm>
            <a:off x="517675" y="524350"/>
            <a:ext cx="7000800" cy="978900"/>
          </a:xfrm>
          <a:prstGeom prst="rect">
            <a:avLst/>
          </a:prstGeom>
          <a:noFill/>
          <a:ln>
            <a:noFill/>
          </a:ln>
        </p:spPr>
        <p:txBody>
          <a:bodyPr spcFirstLastPara="1" wrap="square" lIns="0" tIns="91425" rIns="91425" bIns="91425" anchor="t" anchorCtr="0">
            <a:spAutoFit/>
          </a:bodyPr>
          <a:lstStyle/>
          <a:p>
            <a:pPr marL="0" lvl="0" indent="0" algn="l" rtl="0">
              <a:lnSpc>
                <a:spcPct val="115000"/>
              </a:lnSpc>
              <a:spcBef>
                <a:spcPts val="0"/>
              </a:spcBef>
              <a:spcAft>
                <a:spcPts val="0"/>
              </a:spcAft>
              <a:buNone/>
            </a:pPr>
            <a:r>
              <a:rPr lang="en" sz="2400">
                <a:solidFill>
                  <a:srgbClr val="5F6368"/>
                </a:solidFill>
                <a:latin typeface="Open Sans"/>
                <a:ea typeface="Open Sans"/>
                <a:cs typeface="Open Sans"/>
                <a:sym typeface="Open Sans"/>
              </a:rPr>
              <a:t>High-fidelity</a:t>
            </a:r>
            <a:br>
              <a:rPr lang="en" sz="2400">
                <a:solidFill>
                  <a:srgbClr val="5F6368"/>
                </a:solidFill>
                <a:latin typeface="Open Sans"/>
                <a:ea typeface="Open Sans"/>
                <a:cs typeface="Open Sans"/>
                <a:sym typeface="Open Sans"/>
              </a:rPr>
            </a:br>
            <a:r>
              <a:rPr lang="en" sz="2400">
                <a:solidFill>
                  <a:srgbClr val="5F6368"/>
                </a:solidFill>
                <a:latin typeface="Open Sans"/>
                <a:ea typeface="Open Sans"/>
                <a:cs typeface="Open Sans"/>
                <a:sym typeface="Open Sans"/>
              </a:rPr>
              <a:t>prototype</a:t>
            </a:r>
            <a:endParaRPr sz="2400">
              <a:solidFill>
                <a:srgbClr val="5F6368"/>
              </a:solidFill>
              <a:latin typeface="Open Sans"/>
              <a:ea typeface="Open Sans"/>
              <a:cs typeface="Open Sans"/>
              <a:sym typeface="Open Sans"/>
            </a:endParaRPr>
          </a:p>
        </p:txBody>
      </p:sp>
      <p:sp>
        <p:nvSpPr>
          <p:cNvPr id="351" name="Google Shape;351;p59"/>
          <p:cNvSpPr txBox="1"/>
          <p:nvPr/>
        </p:nvSpPr>
        <p:spPr>
          <a:xfrm>
            <a:off x="532875" y="1793800"/>
            <a:ext cx="2224200" cy="2816125"/>
          </a:xfrm>
          <a:prstGeom prst="rect">
            <a:avLst/>
          </a:prstGeom>
          <a:noFill/>
          <a:ln>
            <a:noFill/>
          </a:ln>
        </p:spPr>
        <p:txBody>
          <a:bodyPr spcFirstLastPara="1" wrap="square" lIns="0" tIns="91425" rIns="91425" bIns="91425" anchor="t" anchorCtr="0">
            <a:spAutoFit/>
          </a:bodyPr>
          <a:lstStyle/>
          <a:p>
            <a:pPr marL="0" lvl="0" indent="0" algn="l" rtl="0">
              <a:lnSpc>
                <a:spcPct val="150000"/>
              </a:lnSpc>
              <a:spcBef>
                <a:spcPts val="0"/>
              </a:spcBef>
              <a:spcAft>
                <a:spcPts val="0"/>
              </a:spcAft>
              <a:buNone/>
            </a:pPr>
            <a:r>
              <a:rPr lang="en-US" sz="1200" dirty="0">
                <a:solidFill>
                  <a:srgbClr val="5F6368"/>
                </a:solidFill>
                <a:latin typeface="Open Sans"/>
                <a:ea typeface="Open Sans"/>
                <a:cs typeface="Open Sans"/>
                <a:sym typeface="Open Sans"/>
              </a:rPr>
              <a:t>The high-fidelity prototype made numerous improvements based on the feedback from participants as well as adding additional features.</a:t>
            </a:r>
          </a:p>
          <a:p>
            <a:pPr marL="0" lvl="0" indent="0" algn="l" rtl="0">
              <a:lnSpc>
                <a:spcPct val="150000"/>
              </a:lnSpc>
              <a:spcBef>
                <a:spcPts val="0"/>
              </a:spcBef>
              <a:spcAft>
                <a:spcPts val="0"/>
              </a:spcAft>
              <a:buNone/>
            </a:pPr>
            <a:endParaRPr dirty="0">
              <a:solidFill>
                <a:srgbClr val="5F6368"/>
              </a:solidFill>
              <a:latin typeface="Open Sans"/>
              <a:ea typeface="Open Sans"/>
              <a:cs typeface="Open Sans"/>
              <a:sym typeface="Open Sans"/>
            </a:endParaRPr>
          </a:p>
          <a:p>
            <a:pPr marL="0" lvl="0" indent="0" algn="l" rtl="0">
              <a:lnSpc>
                <a:spcPct val="150000"/>
              </a:lnSpc>
              <a:spcBef>
                <a:spcPts val="0"/>
              </a:spcBef>
              <a:spcAft>
                <a:spcPts val="0"/>
              </a:spcAft>
              <a:buNone/>
            </a:pPr>
            <a:r>
              <a:rPr lang="en-US" dirty="0">
                <a:latin typeface="Open Sans"/>
                <a:ea typeface="Open Sans"/>
                <a:cs typeface="Open Sans"/>
                <a:sym typeface="Open Sans"/>
              </a:rPr>
              <a:t>View </a:t>
            </a:r>
            <a:r>
              <a:rPr lang="en-US" dirty="0" err="1">
                <a:latin typeface="Open Sans"/>
                <a:ea typeface="Open Sans"/>
                <a:cs typeface="Open Sans"/>
                <a:sym typeface="Open Sans"/>
              </a:rPr>
              <a:t>ArtInfo</a:t>
            </a:r>
            <a:r>
              <a:rPr lang="en-US" dirty="0">
                <a:latin typeface="Open Sans"/>
                <a:ea typeface="Open Sans"/>
                <a:cs typeface="Open Sans"/>
                <a:sym typeface="Open Sans"/>
              </a:rPr>
              <a:t>:</a:t>
            </a:r>
          </a:p>
          <a:p>
            <a:pPr marL="0" lvl="0" indent="0" algn="l" rtl="0">
              <a:lnSpc>
                <a:spcPct val="150000"/>
              </a:lnSpc>
              <a:spcBef>
                <a:spcPts val="0"/>
              </a:spcBef>
              <a:spcAft>
                <a:spcPts val="0"/>
              </a:spcAft>
              <a:buNone/>
            </a:pPr>
            <a:r>
              <a:rPr lang="en-US" dirty="0" err="1">
                <a:latin typeface="Open Sans"/>
                <a:ea typeface="Open Sans"/>
                <a:cs typeface="Open Sans"/>
                <a:sym typeface="Open Sans"/>
                <a:hlinkClick r:id="rId3"/>
              </a:rPr>
              <a:t>ArtInfo</a:t>
            </a:r>
            <a:r>
              <a:rPr lang="en-US" dirty="0">
                <a:latin typeface="Open Sans"/>
                <a:ea typeface="Open Sans"/>
                <a:cs typeface="Open Sans"/>
                <a:sym typeface="Open Sans"/>
                <a:hlinkClick r:id="rId3"/>
              </a:rPr>
              <a:t> – High-fidelity</a:t>
            </a:r>
            <a:endParaRPr dirty="0">
              <a:latin typeface="Open Sans"/>
              <a:ea typeface="Open Sans"/>
              <a:cs typeface="Open Sans"/>
              <a:sym typeface="Open Sans"/>
            </a:endParaRPr>
          </a:p>
        </p:txBody>
      </p:sp>
      <p:sp>
        <p:nvSpPr>
          <p:cNvPr id="352" name="Google Shape;352;p59"/>
          <p:cNvSpPr txBox="1"/>
          <p:nvPr/>
        </p:nvSpPr>
        <p:spPr>
          <a:xfrm>
            <a:off x="6011725" y="2110050"/>
            <a:ext cx="13323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a:solidFill>
                  <a:srgbClr val="5F6368"/>
                </a:solidFill>
                <a:latin typeface="Open Sans"/>
                <a:ea typeface="Open Sans"/>
                <a:cs typeface="Open Sans"/>
                <a:sym typeface="Open Sans"/>
              </a:rPr>
              <a:t>Screenshot of prototype with connections or prototype GIF</a:t>
            </a:r>
            <a:endParaRPr sz="1200">
              <a:solidFill>
                <a:srgbClr val="5F6368"/>
              </a:solidFill>
              <a:latin typeface="Open Sans"/>
              <a:ea typeface="Open Sans"/>
              <a:cs typeface="Open Sans"/>
              <a:sym typeface="Open Sans"/>
            </a:endParaRPr>
          </a:p>
        </p:txBody>
      </p:sp>
      <p:pic>
        <p:nvPicPr>
          <p:cNvPr id="3" name="Picture 2">
            <a:extLst>
              <a:ext uri="{FF2B5EF4-FFF2-40B4-BE49-F238E27FC236}">
                <a16:creationId xmlns:a16="http://schemas.microsoft.com/office/drawing/2014/main" id="{CBDD7E24-354C-41E7-B813-858EACFAA93E}"/>
              </a:ext>
            </a:extLst>
          </p:cNvPr>
          <p:cNvPicPr>
            <a:picLocks noChangeAspect="1"/>
          </p:cNvPicPr>
          <p:nvPr/>
        </p:nvPicPr>
        <p:blipFill>
          <a:blip r:embed="rId4"/>
          <a:stretch>
            <a:fillRect/>
          </a:stretch>
        </p:blipFill>
        <p:spPr>
          <a:xfrm>
            <a:off x="2844345" y="140163"/>
            <a:ext cx="6299530" cy="4863173"/>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60"/>
          <p:cNvSpPr txBox="1"/>
          <p:nvPr/>
        </p:nvSpPr>
        <p:spPr>
          <a:xfrm>
            <a:off x="517675" y="524350"/>
            <a:ext cx="7000800" cy="554100"/>
          </a:xfrm>
          <a:prstGeom prst="rect">
            <a:avLst/>
          </a:prstGeom>
          <a:noFill/>
          <a:ln>
            <a:noFill/>
          </a:ln>
        </p:spPr>
        <p:txBody>
          <a:bodyPr spcFirstLastPara="1" wrap="square" lIns="0" tIns="91425" rIns="91425" bIns="91425" anchor="t" anchorCtr="0">
            <a:spAutoFit/>
          </a:bodyPr>
          <a:lstStyle/>
          <a:p>
            <a:pPr marL="0" lvl="0" indent="0" algn="l" rtl="0">
              <a:spcBef>
                <a:spcPts val="0"/>
              </a:spcBef>
              <a:spcAft>
                <a:spcPts val="0"/>
              </a:spcAft>
              <a:buNone/>
            </a:pPr>
            <a:r>
              <a:rPr lang="en" sz="2400">
                <a:solidFill>
                  <a:srgbClr val="5F6368"/>
                </a:solidFill>
                <a:latin typeface="Open Sans"/>
                <a:ea typeface="Open Sans"/>
                <a:cs typeface="Open Sans"/>
                <a:sym typeface="Open Sans"/>
              </a:rPr>
              <a:t>Accessibility considerations</a:t>
            </a:r>
            <a:endParaRPr sz="2400">
              <a:solidFill>
                <a:srgbClr val="5F6368"/>
              </a:solidFill>
              <a:latin typeface="Open Sans"/>
              <a:ea typeface="Open Sans"/>
              <a:cs typeface="Open Sans"/>
              <a:sym typeface="Open Sans"/>
            </a:endParaRPr>
          </a:p>
        </p:txBody>
      </p:sp>
      <p:sp>
        <p:nvSpPr>
          <p:cNvPr id="358" name="Google Shape;358;p60"/>
          <p:cNvSpPr/>
          <p:nvPr/>
        </p:nvSpPr>
        <p:spPr>
          <a:xfrm>
            <a:off x="2424575" y="1492348"/>
            <a:ext cx="2436300" cy="3174300"/>
          </a:xfrm>
          <a:prstGeom prst="rect">
            <a:avLst/>
          </a:prstGeom>
          <a:solidFill>
            <a:srgbClr val="F8F9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60"/>
          <p:cNvSpPr txBox="1"/>
          <p:nvPr/>
        </p:nvSpPr>
        <p:spPr>
          <a:xfrm>
            <a:off x="2618225" y="1937823"/>
            <a:ext cx="2049000" cy="821733"/>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1200" dirty="0">
                <a:solidFill>
                  <a:srgbClr val="5F6368"/>
                </a:solidFill>
                <a:latin typeface="Open Sans"/>
                <a:ea typeface="Open Sans"/>
                <a:cs typeface="Open Sans"/>
                <a:sym typeface="Open Sans"/>
              </a:rPr>
              <a:t>Adjusted color pallet that accomodiates color-blind users.</a:t>
            </a:r>
            <a:endParaRPr sz="1200" dirty="0"/>
          </a:p>
        </p:txBody>
      </p:sp>
      <p:sp>
        <p:nvSpPr>
          <p:cNvPr id="360" name="Google Shape;360;p60"/>
          <p:cNvSpPr/>
          <p:nvPr/>
        </p:nvSpPr>
        <p:spPr>
          <a:xfrm>
            <a:off x="5082175" y="1492348"/>
            <a:ext cx="2436300" cy="3174300"/>
          </a:xfrm>
          <a:prstGeom prst="rect">
            <a:avLst/>
          </a:prstGeom>
          <a:solidFill>
            <a:srgbClr val="F8F9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60"/>
          <p:cNvSpPr txBox="1"/>
          <p:nvPr/>
        </p:nvSpPr>
        <p:spPr>
          <a:xfrm>
            <a:off x="5275825" y="1937823"/>
            <a:ext cx="2049000" cy="1246465"/>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1200" dirty="0">
                <a:solidFill>
                  <a:srgbClr val="5F6368"/>
                </a:solidFill>
                <a:latin typeface="Open Sans"/>
                <a:ea typeface="Open Sans"/>
                <a:cs typeface="Open Sans"/>
                <a:sym typeface="Open Sans"/>
              </a:rPr>
              <a:t>Needs a feature that includes videos and audio options for hearing-impared and visually impaired, respectively.</a:t>
            </a:r>
            <a:endParaRPr sz="1200" dirty="0"/>
          </a:p>
        </p:txBody>
      </p:sp>
      <p:sp>
        <p:nvSpPr>
          <p:cNvPr id="364" name="Google Shape;364;p60"/>
          <p:cNvSpPr/>
          <p:nvPr/>
        </p:nvSpPr>
        <p:spPr>
          <a:xfrm>
            <a:off x="3386075" y="1253994"/>
            <a:ext cx="513300" cy="513300"/>
          </a:xfrm>
          <a:prstGeom prst="ellipse">
            <a:avLst/>
          </a:prstGeom>
          <a:solidFill>
            <a:srgbClr val="34A853"/>
          </a:solidFill>
          <a:ln>
            <a:noFill/>
          </a:ln>
        </p:spPr>
        <p:txBody>
          <a:bodyPr spcFirstLastPara="1" wrap="square" lIns="0" tIns="0" rIns="0" bIns="0" anchor="ctr" anchorCtr="0">
            <a:noAutofit/>
          </a:bodyPr>
          <a:lstStyle/>
          <a:p>
            <a:pPr marL="0" lvl="0" indent="0" algn="ctr" rtl="0">
              <a:spcBef>
                <a:spcPts val="0"/>
              </a:spcBef>
              <a:spcAft>
                <a:spcPts val="0"/>
              </a:spcAft>
              <a:buNone/>
            </a:pPr>
            <a:r>
              <a:rPr lang="en" sz="2200">
                <a:solidFill>
                  <a:srgbClr val="FFFFFF"/>
                </a:solidFill>
                <a:latin typeface="Google Sans Medium"/>
                <a:ea typeface="Google Sans Medium"/>
                <a:cs typeface="Google Sans Medium"/>
                <a:sym typeface="Google Sans Medium"/>
              </a:rPr>
              <a:t>1</a:t>
            </a:r>
            <a:endParaRPr sz="2200">
              <a:solidFill>
                <a:srgbClr val="FFFFFF"/>
              </a:solidFill>
              <a:latin typeface="Google Sans Medium"/>
              <a:ea typeface="Google Sans Medium"/>
              <a:cs typeface="Google Sans Medium"/>
              <a:sym typeface="Google Sans Medium"/>
            </a:endParaRPr>
          </a:p>
        </p:txBody>
      </p:sp>
      <p:sp>
        <p:nvSpPr>
          <p:cNvPr id="365" name="Google Shape;365;p60"/>
          <p:cNvSpPr/>
          <p:nvPr/>
        </p:nvSpPr>
        <p:spPr>
          <a:xfrm>
            <a:off x="6043675" y="1253994"/>
            <a:ext cx="513300" cy="513300"/>
          </a:xfrm>
          <a:prstGeom prst="ellipse">
            <a:avLst/>
          </a:prstGeom>
          <a:solidFill>
            <a:srgbClr val="34A853"/>
          </a:solidFill>
          <a:ln>
            <a:noFill/>
          </a:ln>
        </p:spPr>
        <p:txBody>
          <a:bodyPr spcFirstLastPara="1" wrap="square" lIns="0" tIns="0" rIns="0" bIns="0" anchor="ctr" anchorCtr="0">
            <a:noAutofit/>
          </a:bodyPr>
          <a:lstStyle/>
          <a:p>
            <a:pPr marL="0" lvl="0" indent="0" algn="ctr" rtl="0">
              <a:spcBef>
                <a:spcPts val="0"/>
              </a:spcBef>
              <a:spcAft>
                <a:spcPts val="0"/>
              </a:spcAft>
              <a:buNone/>
            </a:pPr>
            <a:r>
              <a:rPr lang="en" sz="2200">
                <a:solidFill>
                  <a:srgbClr val="FFFFFF"/>
                </a:solidFill>
                <a:latin typeface="Google Sans Medium"/>
                <a:ea typeface="Google Sans Medium"/>
                <a:cs typeface="Google Sans Medium"/>
                <a:sym typeface="Google Sans Medium"/>
              </a:rPr>
              <a:t>2</a:t>
            </a:r>
            <a:endParaRPr sz="2200">
              <a:solidFill>
                <a:srgbClr val="FFFFFF"/>
              </a:solidFill>
              <a:latin typeface="Google Sans Medium"/>
              <a:ea typeface="Google Sans Medium"/>
              <a:cs typeface="Google Sans Medium"/>
              <a:sym typeface="Google Sans Medium"/>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5F6368"/>
        </a:solidFill>
        <a:effectLst/>
      </p:bgPr>
    </p:bg>
    <p:spTree>
      <p:nvGrpSpPr>
        <p:cNvPr id="1" name="Shape 370"/>
        <p:cNvGrpSpPr/>
        <p:nvPr/>
      </p:nvGrpSpPr>
      <p:grpSpPr>
        <a:xfrm>
          <a:off x="0" y="0"/>
          <a:ext cx="0" cy="0"/>
          <a:chOff x="0" y="0"/>
          <a:chExt cx="0" cy="0"/>
        </a:xfrm>
      </p:grpSpPr>
      <p:sp>
        <p:nvSpPr>
          <p:cNvPr id="371" name="Google Shape;371;p61"/>
          <p:cNvSpPr txBox="1"/>
          <p:nvPr/>
        </p:nvSpPr>
        <p:spPr>
          <a:xfrm>
            <a:off x="3721275" y="2210100"/>
            <a:ext cx="2275500" cy="723300"/>
          </a:xfrm>
          <a:prstGeom prst="rect">
            <a:avLst/>
          </a:prstGeom>
          <a:noFill/>
          <a:ln>
            <a:noFill/>
          </a:ln>
        </p:spPr>
        <p:txBody>
          <a:bodyPr spcFirstLastPara="1" wrap="square" lIns="91425" tIns="91425" rIns="91425" bIns="91425" anchor="t" anchorCtr="0">
            <a:spAutoFit/>
          </a:bodyPr>
          <a:lstStyle/>
          <a:p>
            <a:pPr marL="457200" lvl="0" indent="-317500" algn="l" rtl="0">
              <a:lnSpc>
                <a:spcPct val="150000"/>
              </a:lnSpc>
              <a:spcBef>
                <a:spcPts val="0"/>
              </a:spcBef>
              <a:spcAft>
                <a:spcPts val="0"/>
              </a:spcAft>
              <a:buClr>
                <a:srgbClr val="FFFFFF"/>
              </a:buClr>
              <a:buSzPts val="1400"/>
              <a:buFont typeface="Open Sans"/>
              <a:buChar char="●"/>
            </a:pPr>
            <a:r>
              <a:rPr lang="en">
                <a:solidFill>
                  <a:srgbClr val="FFFFFF"/>
                </a:solidFill>
                <a:latin typeface="Open Sans"/>
                <a:ea typeface="Open Sans"/>
                <a:cs typeface="Open Sans"/>
                <a:sym typeface="Open Sans"/>
              </a:rPr>
              <a:t>Takeaways</a:t>
            </a:r>
            <a:endParaRPr>
              <a:solidFill>
                <a:srgbClr val="FFFFFF"/>
              </a:solidFill>
              <a:latin typeface="Open Sans"/>
              <a:ea typeface="Open Sans"/>
              <a:cs typeface="Open Sans"/>
              <a:sym typeface="Open Sans"/>
            </a:endParaRPr>
          </a:p>
          <a:p>
            <a:pPr marL="457200" lvl="0" indent="-317500" algn="l" rtl="0">
              <a:lnSpc>
                <a:spcPct val="150000"/>
              </a:lnSpc>
              <a:spcBef>
                <a:spcPts val="0"/>
              </a:spcBef>
              <a:spcAft>
                <a:spcPts val="0"/>
              </a:spcAft>
              <a:buClr>
                <a:srgbClr val="FFFFFF"/>
              </a:buClr>
              <a:buSzPts val="1400"/>
              <a:buFont typeface="Open Sans"/>
              <a:buChar char="●"/>
            </a:pPr>
            <a:r>
              <a:rPr lang="en">
                <a:solidFill>
                  <a:srgbClr val="FFFFFF"/>
                </a:solidFill>
                <a:latin typeface="Open Sans"/>
                <a:ea typeface="Open Sans"/>
                <a:cs typeface="Open Sans"/>
                <a:sym typeface="Open Sans"/>
              </a:rPr>
              <a:t>Next steps</a:t>
            </a:r>
            <a:endParaRPr>
              <a:solidFill>
                <a:srgbClr val="FFFFFF"/>
              </a:solidFill>
              <a:latin typeface="Open Sans"/>
              <a:ea typeface="Open Sans"/>
              <a:cs typeface="Open Sans"/>
              <a:sym typeface="Open Sans"/>
            </a:endParaRPr>
          </a:p>
        </p:txBody>
      </p:sp>
      <p:sp>
        <p:nvSpPr>
          <p:cNvPr id="372" name="Google Shape;372;p61"/>
          <p:cNvSpPr txBox="1"/>
          <p:nvPr/>
        </p:nvSpPr>
        <p:spPr>
          <a:xfrm>
            <a:off x="-468875" y="2294700"/>
            <a:ext cx="3704400" cy="554100"/>
          </a:xfrm>
          <a:prstGeom prst="rect">
            <a:avLst/>
          </a:prstGeom>
          <a:noFill/>
          <a:ln>
            <a:noFill/>
          </a:ln>
        </p:spPr>
        <p:txBody>
          <a:bodyPr spcFirstLastPara="1" wrap="square" lIns="91425" tIns="91425" rIns="91425" bIns="91425" anchor="t" anchorCtr="0">
            <a:spAutoFit/>
          </a:bodyPr>
          <a:lstStyle/>
          <a:p>
            <a:pPr marL="0" lvl="0" indent="0" algn="r" rtl="0">
              <a:lnSpc>
                <a:spcPct val="115000"/>
              </a:lnSpc>
              <a:spcBef>
                <a:spcPts val="0"/>
              </a:spcBef>
              <a:spcAft>
                <a:spcPts val="0"/>
              </a:spcAft>
              <a:buNone/>
            </a:pPr>
            <a:r>
              <a:rPr lang="en" sz="2400">
                <a:solidFill>
                  <a:srgbClr val="FFFFFF"/>
                </a:solidFill>
                <a:latin typeface="Open Sans"/>
                <a:ea typeface="Open Sans"/>
                <a:cs typeface="Open Sans"/>
                <a:sym typeface="Open Sans"/>
              </a:rPr>
              <a:t>Going forward</a:t>
            </a:r>
            <a:endParaRPr sz="2400">
              <a:solidFill>
                <a:srgbClr val="FFFFFF"/>
              </a:solidFill>
              <a:latin typeface="Open Sans"/>
              <a:ea typeface="Open Sans"/>
              <a:cs typeface="Open Sans"/>
              <a:sym typeface="Open Sans"/>
            </a:endParaRPr>
          </a:p>
        </p:txBody>
      </p:sp>
      <p:cxnSp>
        <p:nvCxnSpPr>
          <p:cNvPr id="373" name="Google Shape;373;p61"/>
          <p:cNvCxnSpPr/>
          <p:nvPr/>
        </p:nvCxnSpPr>
        <p:spPr>
          <a:xfrm>
            <a:off x="3460100" y="1032150"/>
            <a:ext cx="36600" cy="3079200"/>
          </a:xfrm>
          <a:prstGeom prst="straightConnector1">
            <a:avLst/>
          </a:prstGeom>
          <a:noFill/>
          <a:ln w="19050" cap="flat" cmpd="sng">
            <a:solidFill>
              <a:srgbClr val="FFFFFF"/>
            </a:solidFill>
            <a:prstDash val="solid"/>
            <a:round/>
            <a:headEnd type="none" w="med" len="med"/>
            <a:tailEnd type="none" w="med" len="med"/>
          </a:ln>
        </p:spPr>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62"/>
          <p:cNvSpPr txBox="1"/>
          <p:nvPr/>
        </p:nvSpPr>
        <p:spPr>
          <a:xfrm>
            <a:off x="517675" y="524338"/>
            <a:ext cx="4931100" cy="554100"/>
          </a:xfrm>
          <a:prstGeom prst="rect">
            <a:avLst/>
          </a:prstGeom>
          <a:noFill/>
          <a:ln>
            <a:noFill/>
          </a:ln>
        </p:spPr>
        <p:txBody>
          <a:bodyPr spcFirstLastPara="1" wrap="square" lIns="0" tIns="91425" rIns="91425" bIns="91425" anchor="t" anchorCtr="0">
            <a:spAutoFit/>
          </a:bodyPr>
          <a:lstStyle/>
          <a:p>
            <a:pPr marL="0" lvl="0" indent="0" algn="l" rtl="0">
              <a:spcBef>
                <a:spcPts val="0"/>
              </a:spcBef>
              <a:spcAft>
                <a:spcPts val="0"/>
              </a:spcAft>
              <a:buNone/>
            </a:pPr>
            <a:r>
              <a:rPr lang="en" sz="2400">
                <a:solidFill>
                  <a:srgbClr val="5F6368"/>
                </a:solidFill>
                <a:latin typeface="Open Sans"/>
                <a:ea typeface="Open Sans"/>
                <a:cs typeface="Open Sans"/>
                <a:sym typeface="Open Sans"/>
              </a:rPr>
              <a:t>Takeaways</a:t>
            </a:r>
            <a:endParaRPr sz="2400">
              <a:solidFill>
                <a:srgbClr val="5F6368"/>
              </a:solidFill>
              <a:latin typeface="Open Sans"/>
              <a:ea typeface="Open Sans"/>
              <a:cs typeface="Open Sans"/>
              <a:sym typeface="Open Sans"/>
            </a:endParaRPr>
          </a:p>
        </p:txBody>
      </p:sp>
      <p:sp>
        <p:nvSpPr>
          <p:cNvPr id="379" name="Google Shape;379;p62"/>
          <p:cNvSpPr txBox="1"/>
          <p:nvPr/>
        </p:nvSpPr>
        <p:spPr>
          <a:xfrm>
            <a:off x="539600" y="2237975"/>
            <a:ext cx="3446100" cy="2285211"/>
          </a:xfrm>
          <a:prstGeom prst="rect">
            <a:avLst/>
          </a:prstGeom>
          <a:noFill/>
          <a:ln>
            <a:noFill/>
          </a:ln>
        </p:spPr>
        <p:txBody>
          <a:bodyPr spcFirstLastPara="1" wrap="square" lIns="0" tIns="91425" rIns="91425" bIns="91425" anchor="t" anchorCtr="0">
            <a:spAutoFit/>
          </a:bodyPr>
          <a:lstStyle/>
          <a:p>
            <a:pPr marL="0" lvl="0" indent="0" algn="l" rtl="0">
              <a:lnSpc>
                <a:spcPct val="150000"/>
              </a:lnSpc>
              <a:spcBef>
                <a:spcPts val="0"/>
              </a:spcBef>
              <a:spcAft>
                <a:spcPts val="0"/>
              </a:spcAft>
              <a:buNone/>
            </a:pPr>
            <a:r>
              <a:rPr lang="en" dirty="0">
                <a:solidFill>
                  <a:srgbClr val="5F6368"/>
                </a:solidFill>
                <a:latin typeface="Open Sans SemiBold"/>
                <a:ea typeface="Open Sans SemiBold"/>
                <a:cs typeface="Open Sans SemiBold"/>
                <a:sym typeface="Open Sans SemiBold"/>
              </a:rPr>
              <a:t>Impact: </a:t>
            </a:r>
            <a:endParaRPr dirty="0">
              <a:solidFill>
                <a:srgbClr val="5F6368"/>
              </a:solidFill>
              <a:latin typeface="Open Sans SemiBold"/>
              <a:ea typeface="Open Sans SemiBold"/>
              <a:cs typeface="Open Sans SemiBold"/>
              <a:sym typeface="Open Sans SemiBold"/>
            </a:endParaRPr>
          </a:p>
          <a:p>
            <a:pPr marL="0" lvl="0" indent="0" algn="l" rtl="0">
              <a:lnSpc>
                <a:spcPct val="150000"/>
              </a:lnSpc>
              <a:spcBef>
                <a:spcPts val="0"/>
              </a:spcBef>
              <a:spcAft>
                <a:spcPts val="0"/>
              </a:spcAft>
              <a:buNone/>
            </a:pPr>
            <a:r>
              <a:rPr lang="en" sz="1100" dirty="0">
                <a:solidFill>
                  <a:srgbClr val="5F6368"/>
                </a:solidFill>
                <a:latin typeface="Open Sans"/>
                <a:ea typeface="Open Sans"/>
                <a:cs typeface="Open Sans"/>
                <a:sym typeface="Open Sans"/>
              </a:rPr>
              <a:t>We believe the app would truly provide resources for local art galleries that mutually benefit both visitors and gallery owners alike.</a:t>
            </a:r>
          </a:p>
          <a:p>
            <a:pPr marL="0" lvl="0" indent="0" algn="l" rtl="0">
              <a:lnSpc>
                <a:spcPct val="150000"/>
              </a:lnSpc>
              <a:spcBef>
                <a:spcPts val="0"/>
              </a:spcBef>
              <a:spcAft>
                <a:spcPts val="0"/>
              </a:spcAft>
              <a:buNone/>
            </a:pPr>
            <a:endParaRPr lang="en" sz="1100" dirty="0">
              <a:solidFill>
                <a:srgbClr val="5F6368"/>
              </a:solidFill>
              <a:latin typeface="Open Sans"/>
              <a:ea typeface="Open Sans"/>
              <a:cs typeface="Open Sans"/>
              <a:sym typeface="Open Sans"/>
            </a:endParaRPr>
          </a:p>
          <a:p>
            <a:pPr marL="0" lvl="0" indent="0" algn="l" rtl="0">
              <a:lnSpc>
                <a:spcPct val="150000"/>
              </a:lnSpc>
              <a:spcBef>
                <a:spcPts val="0"/>
              </a:spcBef>
              <a:spcAft>
                <a:spcPts val="0"/>
              </a:spcAft>
              <a:buNone/>
            </a:pPr>
            <a:r>
              <a:rPr lang="en-US" sz="1100" dirty="0">
                <a:solidFill>
                  <a:schemeClr val="tx1"/>
                </a:solidFill>
                <a:latin typeface="Open Sans"/>
                <a:ea typeface="Open Sans"/>
                <a:cs typeface="Open Sans"/>
                <a:sym typeface="Open Sans"/>
              </a:rPr>
              <a:t>One quote from feedback was:</a:t>
            </a:r>
          </a:p>
          <a:p>
            <a:pPr marL="0" lvl="0" indent="0" algn="l" rtl="0">
              <a:lnSpc>
                <a:spcPct val="150000"/>
              </a:lnSpc>
              <a:spcBef>
                <a:spcPts val="0"/>
              </a:spcBef>
              <a:spcAft>
                <a:spcPts val="0"/>
              </a:spcAft>
              <a:buNone/>
            </a:pPr>
            <a:r>
              <a:rPr lang="en-US" sz="1100" i="1" dirty="0">
                <a:solidFill>
                  <a:schemeClr val="tx1"/>
                </a:solidFill>
                <a:latin typeface="Open Sans"/>
                <a:ea typeface="Open Sans"/>
                <a:cs typeface="Open Sans"/>
                <a:sym typeface="Open Sans"/>
              </a:rPr>
              <a:t>“[…while the app has some parts need improvement], the app is actually easy to navigate.”</a:t>
            </a:r>
            <a:endParaRPr sz="1100" i="1" dirty="0">
              <a:solidFill>
                <a:schemeClr val="tx1"/>
              </a:solidFill>
              <a:latin typeface="Open Sans"/>
              <a:ea typeface="Open Sans"/>
              <a:cs typeface="Open Sans"/>
              <a:sym typeface="Open Sans"/>
            </a:endParaRPr>
          </a:p>
        </p:txBody>
      </p:sp>
      <p:sp>
        <p:nvSpPr>
          <p:cNvPr id="380" name="Google Shape;380;p62"/>
          <p:cNvSpPr/>
          <p:nvPr/>
        </p:nvSpPr>
        <p:spPr>
          <a:xfrm>
            <a:off x="539600" y="1534000"/>
            <a:ext cx="513300" cy="513300"/>
          </a:xfrm>
          <a:prstGeom prst="ellipse">
            <a:avLst/>
          </a:prstGeom>
          <a:solidFill>
            <a:srgbClr val="5F63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62"/>
          <p:cNvSpPr txBox="1"/>
          <p:nvPr/>
        </p:nvSpPr>
        <p:spPr>
          <a:xfrm>
            <a:off x="4495800" y="2237975"/>
            <a:ext cx="3446100" cy="2169794"/>
          </a:xfrm>
          <a:prstGeom prst="rect">
            <a:avLst/>
          </a:prstGeom>
          <a:noFill/>
          <a:ln>
            <a:noFill/>
          </a:ln>
        </p:spPr>
        <p:txBody>
          <a:bodyPr spcFirstLastPara="1" wrap="square" lIns="0" tIns="91425" rIns="91425" bIns="91425" anchor="t" anchorCtr="0">
            <a:spAutoFit/>
          </a:bodyPr>
          <a:lstStyle/>
          <a:p>
            <a:pPr marL="0" lvl="0" indent="0" algn="l" rtl="0">
              <a:lnSpc>
                <a:spcPct val="150000"/>
              </a:lnSpc>
              <a:spcBef>
                <a:spcPts val="0"/>
              </a:spcBef>
              <a:spcAft>
                <a:spcPts val="0"/>
              </a:spcAft>
              <a:buNone/>
            </a:pPr>
            <a:r>
              <a:rPr lang="en" dirty="0">
                <a:solidFill>
                  <a:srgbClr val="5F6368"/>
                </a:solidFill>
                <a:latin typeface="Open Sans SemiBold"/>
                <a:ea typeface="Open Sans SemiBold"/>
                <a:cs typeface="Open Sans SemiBold"/>
                <a:sym typeface="Open Sans SemiBold"/>
              </a:rPr>
              <a:t>What I learned:</a:t>
            </a:r>
            <a:endParaRPr dirty="0">
              <a:solidFill>
                <a:srgbClr val="5F6368"/>
              </a:solidFill>
              <a:latin typeface="Open Sans SemiBold"/>
              <a:ea typeface="Open Sans SemiBold"/>
              <a:cs typeface="Open Sans SemiBold"/>
              <a:sym typeface="Open Sans SemiBold"/>
            </a:endParaRPr>
          </a:p>
          <a:p>
            <a:pPr marL="0" lvl="0" indent="0" algn="l" rtl="0">
              <a:lnSpc>
                <a:spcPct val="150000"/>
              </a:lnSpc>
              <a:spcBef>
                <a:spcPts val="0"/>
              </a:spcBef>
              <a:spcAft>
                <a:spcPts val="0"/>
              </a:spcAft>
              <a:buNone/>
            </a:pPr>
            <a:r>
              <a:rPr lang="en" sz="1200" dirty="0">
                <a:solidFill>
                  <a:srgbClr val="5F6368"/>
                </a:solidFill>
                <a:latin typeface="Open Sans"/>
                <a:ea typeface="Open Sans"/>
                <a:cs typeface="Open Sans"/>
                <a:sym typeface="Open Sans"/>
              </a:rPr>
              <a:t>What I learned is that even making significant improvements on the ArtInfo app from low-fidelity to high-fidelity prototype, further refinements are necessary, including additional features, improved iteration through usability studies and user feedback.</a:t>
            </a:r>
            <a:endParaRPr sz="1200" b="1" dirty="0">
              <a:solidFill>
                <a:srgbClr val="4285F4"/>
              </a:solidFill>
              <a:latin typeface="Open Sans"/>
              <a:ea typeface="Open Sans"/>
              <a:cs typeface="Open Sans"/>
              <a:sym typeface="Open Sans"/>
            </a:endParaRPr>
          </a:p>
        </p:txBody>
      </p:sp>
      <p:sp>
        <p:nvSpPr>
          <p:cNvPr id="382" name="Google Shape;382;p62"/>
          <p:cNvSpPr/>
          <p:nvPr/>
        </p:nvSpPr>
        <p:spPr>
          <a:xfrm>
            <a:off x="4495800" y="1534000"/>
            <a:ext cx="513300" cy="513300"/>
          </a:xfrm>
          <a:prstGeom prst="ellipse">
            <a:avLst/>
          </a:prstGeom>
          <a:solidFill>
            <a:srgbClr val="5F63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62"/>
          <p:cNvSpPr/>
          <p:nvPr/>
        </p:nvSpPr>
        <p:spPr>
          <a:xfrm>
            <a:off x="679050" y="1660250"/>
            <a:ext cx="234394" cy="260801"/>
          </a:xfrm>
          <a:custGeom>
            <a:avLst/>
            <a:gdLst/>
            <a:ahLst/>
            <a:cxnLst/>
            <a:rect l="l" t="t" r="r" b="b"/>
            <a:pathLst>
              <a:path w="941" h="1045" extrusionOk="0">
                <a:moveTo>
                  <a:pt x="833" y="105"/>
                </a:moveTo>
                <a:lnTo>
                  <a:pt x="616" y="105"/>
                </a:lnTo>
                <a:cubicBezTo>
                  <a:pt x="593" y="45"/>
                  <a:pt x="536" y="0"/>
                  <a:pt x="469" y="0"/>
                </a:cubicBezTo>
                <a:cubicBezTo>
                  <a:pt x="401" y="0"/>
                  <a:pt x="345" y="45"/>
                  <a:pt x="322" y="105"/>
                </a:cubicBezTo>
                <a:lnTo>
                  <a:pt x="105" y="105"/>
                </a:lnTo>
                <a:cubicBezTo>
                  <a:pt x="48" y="105"/>
                  <a:pt x="0" y="153"/>
                  <a:pt x="0" y="209"/>
                </a:cubicBezTo>
                <a:lnTo>
                  <a:pt x="0" y="940"/>
                </a:lnTo>
                <a:cubicBezTo>
                  <a:pt x="0" y="997"/>
                  <a:pt x="48" y="1044"/>
                  <a:pt x="105" y="1044"/>
                </a:cubicBezTo>
                <a:lnTo>
                  <a:pt x="836" y="1044"/>
                </a:lnTo>
                <a:cubicBezTo>
                  <a:pt x="892" y="1044"/>
                  <a:pt x="940" y="997"/>
                  <a:pt x="940" y="940"/>
                </a:cubicBezTo>
                <a:lnTo>
                  <a:pt x="940" y="209"/>
                </a:lnTo>
                <a:cubicBezTo>
                  <a:pt x="937" y="153"/>
                  <a:pt x="889" y="105"/>
                  <a:pt x="833" y="105"/>
                </a:cubicBezTo>
                <a:close/>
                <a:moveTo>
                  <a:pt x="466" y="105"/>
                </a:moveTo>
                <a:cubicBezTo>
                  <a:pt x="494" y="105"/>
                  <a:pt x="520" y="127"/>
                  <a:pt x="520" y="158"/>
                </a:cubicBezTo>
                <a:cubicBezTo>
                  <a:pt x="520" y="187"/>
                  <a:pt x="497" y="212"/>
                  <a:pt x="466" y="212"/>
                </a:cubicBezTo>
                <a:cubicBezTo>
                  <a:pt x="435" y="212"/>
                  <a:pt x="412" y="189"/>
                  <a:pt x="412" y="158"/>
                </a:cubicBezTo>
                <a:cubicBezTo>
                  <a:pt x="415" y="127"/>
                  <a:pt x="438" y="105"/>
                  <a:pt x="466" y="105"/>
                </a:cubicBezTo>
                <a:close/>
                <a:moveTo>
                  <a:pt x="362" y="836"/>
                </a:moveTo>
                <a:lnTo>
                  <a:pt x="153" y="627"/>
                </a:lnTo>
                <a:lnTo>
                  <a:pt x="226" y="553"/>
                </a:lnTo>
                <a:lnTo>
                  <a:pt x="362" y="689"/>
                </a:lnTo>
                <a:lnTo>
                  <a:pt x="706" y="345"/>
                </a:lnTo>
                <a:lnTo>
                  <a:pt x="779" y="418"/>
                </a:lnTo>
                <a:lnTo>
                  <a:pt x="362" y="836"/>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grpSp>
        <p:nvGrpSpPr>
          <p:cNvPr id="384" name="Google Shape;384;p62"/>
          <p:cNvGrpSpPr/>
          <p:nvPr/>
        </p:nvGrpSpPr>
        <p:grpSpPr>
          <a:xfrm>
            <a:off x="4605678" y="1676963"/>
            <a:ext cx="293543" cy="227362"/>
            <a:chOff x="420350" y="238125"/>
            <a:chExt cx="6779275" cy="5238750"/>
          </a:xfrm>
        </p:grpSpPr>
        <p:sp>
          <p:nvSpPr>
            <p:cNvPr id="385" name="Google Shape;385;p62"/>
            <p:cNvSpPr/>
            <p:nvPr/>
          </p:nvSpPr>
          <p:spPr>
            <a:xfrm>
              <a:off x="420350" y="238125"/>
              <a:ext cx="6779275" cy="5238750"/>
            </a:xfrm>
            <a:custGeom>
              <a:avLst/>
              <a:gdLst/>
              <a:ahLst/>
              <a:cxnLst/>
              <a:rect l="l" t="t" r="r" b="b"/>
              <a:pathLst>
                <a:path w="271171" h="209550" extrusionOk="0">
                  <a:moveTo>
                    <a:pt x="203423" y="24684"/>
                  </a:moveTo>
                  <a:lnTo>
                    <a:pt x="208928" y="24773"/>
                  </a:lnTo>
                  <a:lnTo>
                    <a:pt x="214433" y="25039"/>
                  </a:lnTo>
                  <a:lnTo>
                    <a:pt x="219938" y="25483"/>
                  </a:lnTo>
                  <a:lnTo>
                    <a:pt x="225443" y="26105"/>
                  </a:lnTo>
                  <a:lnTo>
                    <a:pt x="228107" y="26549"/>
                  </a:lnTo>
                  <a:lnTo>
                    <a:pt x="230859" y="26993"/>
                  </a:lnTo>
                  <a:lnTo>
                    <a:pt x="233523" y="27437"/>
                  </a:lnTo>
                  <a:lnTo>
                    <a:pt x="236187" y="28058"/>
                  </a:lnTo>
                  <a:lnTo>
                    <a:pt x="238762" y="28680"/>
                  </a:lnTo>
                  <a:lnTo>
                    <a:pt x="241426" y="29301"/>
                  </a:lnTo>
                  <a:lnTo>
                    <a:pt x="244001" y="30012"/>
                  </a:lnTo>
                  <a:lnTo>
                    <a:pt x="246576" y="30811"/>
                  </a:lnTo>
                  <a:lnTo>
                    <a:pt x="246576" y="172612"/>
                  </a:lnTo>
                  <a:lnTo>
                    <a:pt x="244001" y="171813"/>
                  </a:lnTo>
                  <a:lnTo>
                    <a:pt x="241426" y="171103"/>
                  </a:lnTo>
                  <a:lnTo>
                    <a:pt x="238762" y="170393"/>
                  </a:lnTo>
                  <a:lnTo>
                    <a:pt x="236187" y="169771"/>
                  </a:lnTo>
                  <a:lnTo>
                    <a:pt x="233523" y="169238"/>
                  </a:lnTo>
                  <a:lnTo>
                    <a:pt x="230859" y="168706"/>
                  </a:lnTo>
                  <a:lnTo>
                    <a:pt x="228107" y="168262"/>
                  </a:lnTo>
                  <a:lnTo>
                    <a:pt x="225443" y="167906"/>
                  </a:lnTo>
                  <a:lnTo>
                    <a:pt x="219938" y="167196"/>
                  </a:lnTo>
                  <a:lnTo>
                    <a:pt x="214433" y="166752"/>
                  </a:lnTo>
                  <a:lnTo>
                    <a:pt x="208928" y="166486"/>
                  </a:lnTo>
                  <a:lnTo>
                    <a:pt x="203423" y="166397"/>
                  </a:lnTo>
                  <a:lnTo>
                    <a:pt x="199338" y="166486"/>
                  </a:lnTo>
                  <a:lnTo>
                    <a:pt x="195165" y="166752"/>
                  </a:lnTo>
                  <a:lnTo>
                    <a:pt x="190814" y="167196"/>
                  </a:lnTo>
                  <a:lnTo>
                    <a:pt x="186286" y="167818"/>
                  </a:lnTo>
                  <a:lnTo>
                    <a:pt x="181757" y="168617"/>
                  </a:lnTo>
                  <a:lnTo>
                    <a:pt x="177140" y="169505"/>
                  </a:lnTo>
                  <a:lnTo>
                    <a:pt x="172523" y="170570"/>
                  </a:lnTo>
                  <a:lnTo>
                    <a:pt x="167906" y="171724"/>
                  </a:lnTo>
                  <a:lnTo>
                    <a:pt x="163289" y="173056"/>
                  </a:lnTo>
                  <a:lnTo>
                    <a:pt x="158849" y="174477"/>
                  </a:lnTo>
                  <a:lnTo>
                    <a:pt x="154498" y="175986"/>
                  </a:lnTo>
                  <a:lnTo>
                    <a:pt x="150236" y="177585"/>
                  </a:lnTo>
                  <a:lnTo>
                    <a:pt x="146241" y="179272"/>
                  </a:lnTo>
                  <a:lnTo>
                    <a:pt x="142422" y="181136"/>
                  </a:lnTo>
                  <a:lnTo>
                    <a:pt x="138871" y="183001"/>
                  </a:lnTo>
                  <a:lnTo>
                    <a:pt x="135586" y="184866"/>
                  </a:lnTo>
                  <a:lnTo>
                    <a:pt x="135586" y="43153"/>
                  </a:lnTo>
                  <a:lnTo>
                    <a:pt x="138871" y="41200"/>
                  </a:lnTo>
                  <a:lnTo>
                    <a:pt x="142422" y="39335"/>
                  </a:lnTo>
                  <a:lnTo>
                    <a:pt x="146241" y="37559"/>
                  </a:lnTo>
                  <a:lnTo>
                    <a:pt x="150236" y="35783"/>
                  </a:lnTo>
                  <a:lnTo>
                    <a:pt x="154498" y="34185"/>
                  </a:lnTo>
                  <a:lnTo>
                    <a:pt x="158849" y="32676"/>
                  </a:lnTo>
                  <a:lnTo>
                    <a:pt x="163289" y="31255"/>
                  </a:lnTo>
                  <a:lnTo>
                    <a:pt x="167906" y="29923"/>
                  </a:lnTo>
                  <a:lnTo>
                    <a:pt x="172523" y="28769"/>
                  </a:lnTo>
                  <a:lnTo>
                    <a:pt x="177140" y="27703"/>
                  </a:lnTo>
                  <a:lnTo>
                    <a:pt x="181757" y="26815"/>
                  </a:lnTo>
                  <a:lnTo>
                    <a:pt x="186286" y="26016"/>
                  </a:lnTo>
                  <a:lnTo>
                    <a:pt x="190814" y="25483"/>
                  </a:lnTo>
                  <a:lnTo>
                    <a:pt x="195165" y="25039"/>
                  </a:lnTo>
                  <a:lnTo>
                    <a:pt x="199338" y="24773"/>
                  </a:lnTo>
                  <a:lnTo>
                    <a:pt x="203423" y="24684"/>
                  </a:lnTo>
                  <a:close/>
                  <a:moveTo>
                    <a:pt x="67748" y="0"/>
                  </a:moveTo>
                  <a:lnTo>
                    <a:pt x="63220" y="89"/>
                  </a:lnTo>
                  <a:lnTo>
                    <a:pt x="58692" y="266"/>
                  </a:lnTo>
                  <a:lnTo>
                    <a:pt x="54163" y="533"/>
                  </a:lnTo>
                  <a:lnTo>
                    <a:pt x="49546" y="977"/>
                  </a:lnTo>
                  <a:lnTo>
                    <a:pt x="45018" y="1509"/>
                  </a:lnTo>
                  <a:lnTo>
                    <a:pt x="40489" y="2220"/>
                  </a:lnTo>
                  <a:lnTo>
                    <a:pt x="35961" y="3108"/>
                  </a:lnTo>
                  <a:lnTo>
                    <a:pt x="31610" y="4173"/>
                  </a:lnTo>
                  <a:lnTo>
                    <a:pt x="27259" y="5328"/>
                  </a:lnTo>
                  <a:lnTo>
                    <a:pt x="22908" y="6659"/>
                  </a:lnTo>
                  <a:lnTo>
                    <a:pt x="18824" y="8169"/>
                  </a:lnTo>
                  <a:lnTo>
                    <a:pt x="16782" y="8968"/>
                  </a:lnTo>
                  <a:lnTo>
                    <a:pt x="14739" y="9856"/>
                  </a:lnTo>
                  <a:lnTo>
                    <a:pt x="12786" y="10744"/>
                  </a:lnTo>
                  <a:lnTo>
                    <a:pt x="10833" y="11721"/>
                  </a:lnTo>
                  <a:lnTo>
                    <a:pt x="8879" y="12697"/>
                  </a:lnTo>
                  <a:lnTo>
                    <a:pt x="7015" y="13763"/>
                  </a:lnTo>
                  <a:lnTo>
                    <a:pt x="5239" y="14917"/>
                  </a:lnTo>
                  <a:lnTo>
                    <a:pt x="3463" y="16071"/>
                  </a:lnTo>
                  <a:lnTo>
                    <a:pt x="1687" y="17226"/>
                  </a:lnTo>
                  <a:lnTo>
                    <a:pt x="0" y="18469"/>
                  </a:lnTo>
                  <a:lnTo>
                    <a:pt x="0" y="199073"/>
                  </a:lnTo>
                  <a:lnTo>
                    <a:pt x="0" y="199694"/>
                  </a:lnTo>
                  <a:lnTo>
                    <a:pt x="89" y="200227"/>
                  </a:lnTo>
                  <a:lnTo>
                    <a:pt x="266" y="200760"/>
                  </a:lnTo>
                  <a:lnTo>
                    <a:pt x="533" y="201381"/>
                  </a:lnTo>
                  <a:lnTo>
                    <a:pt x="799" y="201914"/>
                  </a:lnTo>
                  <a:lnTo>
                    <a:pt x="1154" y="202358"/>
                  </a:lnTo>
                  <a:lnTo>
                    <a:pt x="1865" y="203335"/>
                  </a:lnTo>
                  <a:lnTo>
                    <a:pt x="2841" y="204134"/>
                  </a:lnTo>
                  <a:lnTo>
                    <a:pt x="3374" y="204400"/>
                  </a:lnTo>
                  <a:lnTo>
                    <a:pt x="3907" y="204755"/>
                  </a:lnTo>
                  <a:lnTo>
                    <a:pt x="4440" y="204933"/>
                  </a:lnTo>
                  <a:lnTo>
                    <a:pt x="4972" y="205110"/>
                  </a:lnTo>
                  <a:lnTo>
                    <a:pt x="5594" y="205199"/>
                  </a:lnTo>
                  <a:lnTo>
                    <a:pt x="6127" y="205288"/>
                  </a:lnTo>
                  <a:lnTo>
                    <a:pt x="6571" y="205199"/>
                  </a:lnTo>
                  <a:lnTo>
                    <a:pt x="7015" y="205110"/>
                  </a:lnTo>
                  <a:lnTo>
                    <a:pt x="7725" y="204933"/>
                  </a:lnTo>
                  <a:lnTo>
                    <a:pt x="8435" y="204755"/>
                  </a:lnTo>
                  <a:lnTo>
                    <a:pt x="8790" y="204666"/>
                  </a:lnTo>
                  <a:lnTo>
                    <a:pt x="9234" y="204666"/>
                  </a:lnTo>
                  <a:lnTo>
                    <a:pt x="12431" y="203157"/>
                  </a:lnTo>
                  <a:lnTo>
                    <a:pt x="15805" y="201736"/>
                  </a:lnTo>
                  <a:lnTo>
                    <a:pt x="19268" y="200404"/>
                  </a:lnTo>
                  <a:lnTo>
                    <a:pt x="22908" y="199161"/>
                  </a:lnTo>
                  <a:lnTo>
                    <a:pt x="26549" y="197918"/>
                  </a:lnTo>
                  <a:lnTo>
                    <a:pt x="30367" y="196853"/>
                  </a:lnTo>
                  <a:lnTo>
                    <a:pt x="34185" y="195787"/>
                  </a:lnTo>
                  <a:lnTo>
                    <a:pt x="38003" y="194810"/>
                  </a:lnTo>
                  <a:lnTo>
                    <a:pt x="41910" y="194011"/>
                  </a:lnTo>
                  <a:lnTo>
                    <a:pt x="45817" y="193212"/>
                  </a:lnTo>
                  <a:lnTo>
                    <a:pt x="49635" y="192591"/>
                  </a:lnTo>
                  <a:lnTo>
                    <a:pt x="53453" y="192058"/>
                  </a:lnTo>
                  <a:lnTo>
                    <a:pt x="57182" y="191614"/>
                  </a:lnTo>
                  <a:lnTo>
                    <a:pt x="60823" y="191348"/>
                  </a:lnTo>
                  <a:lnTo>
                    <a:pt x="64374" y="191170"/>
                  </a:lnTo>
                  <a:lnTo>
                    <a:pt x="67748" y="191081"/>
                  </a:lnTo>
                  <a:lnTo>
                    <a:pt x="72277" y="191170"/>
                  </a:lnTo>
                  <a:lnTo>
                    <a:pt x="76894" y="191348"/>
                  </a:lnTo>
                  <a:lnTo>
                    <a:pt x="81422" y="191614"/>
                  </a:lnTo>
                  <a:lnTo>
                    <a:pt x="86040" y="192058"/>
                  </a:lnTo>
                  <a:lnTo>
                    <a:pt x="90568" y="192591"/>
                  </a:lnTo>
                  <a:lnTo>
                    <a:pt x="95096" y="193390"/>
                  </a:lnTo>
                  <a:lnTo>
                    <a:pt x="99536" y="194189"/>
                  </a:lnTo>
                  <a:lnTo>
                    <a:pt x="103976" y="195254"/>
                  </a:lnTo>
                  <a:lnTo>
                    <a:pt x="108326" y="196409"/>
                  </a:lnTo>
                  <a:lnTo>
                    <a:pt x="112588" y="197741"/>
                  </a:lnTo>
                  <a:lnTo>
                    <a:pt x="116762" y="199250"/>
                  </a:lnTo>
                  <a:lnTo>
                    <a:pt x="118804" y="200049"/>
                  </a:lnTo>
                  <a:lnTo>
                    <a:pt x="120846" y="200937"/>
                  </a:lnTo>
                  <a:lnTo>
                    <a:pt x="122799" y="201825"/>
                  </a:lnTo>
                  <a:lnTo>
                    <a:pt x="124753" y="202802"/>
                  </a:lnTo>
                  <a:lnTo>
                    <a:pt x="126618" y="203867"/>
                  </a:lnTo>
                  <a:lnTo>
                    <a:pt x="128482" y="204844"/>
                  </a:lnTo>
                  <a:lnTo>
                    <a:pt x="130347" y="205998"/>
                  </a:lnTo>
                  <a:lnTo>
                    <a:pt x="132123" y="207153"/>
                  </a:lnTo>
                  <a:lnTo>
                    <a:pt x="133898" y="208307"/>
                  </a:lnTo>
                  <a:lnTo>
                    <a:pt x="135586" y="209550"/>
                  </a:lnTo>
                  <a:lnTo>
                    <a:pt x="138871" y="207597"/>
                  </a:lnTo>
                  <a:lnTo>
                    <a:pt x="142422" y="205732"/>
                  </a:lnTo>
                  <a:lnTo>
                    <a:pt x="146241" y="203956"/>
                  </a:lnTo>
                  <a:lnTo>
                    <a:pt x="150236" y="202269"/>
                  </a:lnTo>
                  <a:lnTo>
                    <a:pt x="154498" y="200671"/>
                  </a:lnTo>
                  <a:lnTo>
                    <a:pt x="158849" y="199073"/>
                  </a:lnTo>
                  <a:lnTo>
                    <a:pt x="163289" y="197652"/>
                  </a:lnTo>
                  <a:lnTo>
                    <a:pt x="167906" y="196409"/>
                  </a:lnTo>
                  <a:lnTo>
                    <a:pt x="172523" y="195166"/>
                  </a:lnTo>
                  <a:lnTo>
                    <a:pt x="177140" y="194189"/>
                  </a:lnTo>
                  <a:lnTo>
                    <a:pt x="181757" y="193212"/>
                  </a:lnTo>
                  <a:lnTo>
                    <a:pt x="186286" y="192502"/>
                  </a:lnTo>
                  <a:lnTo>
                    <a:pt x="190814" y="191880"/>
                  </a:lnTo>
                  <a:lnTo>
                    <a:pt x="195165" y="191436"/>
                  </a:lnTo>
                  <a:lnTo>
                    <a:pt x="199338" y="191170"/>
                  </a:lnTo>
                  <a:lnTo>
                    <a:pt x="203423" y="191081"/>
                  </a:lnTo>
                  <a:lnTo>
                    <a:pt x="207241" y="191081"/>
                  </a:lnTo>
                  <a:lnTo>
                    <a:pt x="211059" y="191259"/>
                  </a:lnTo>
                  <a:lnTo>
                    <a:pt x="214877" y="191436"/>
                  </a:lnTo>
                  <a:lnTo>
                    <a:pt x="218695" y="191792"/>
                  </a:lnTo>
                  <a:lnTo>
                    <a:pt x="222513" y="192235"/>
                  </a:lnTo>
                  <a:lnTo>
                    <a:pt x="226331" y="192768"/>
                  </a:lnTo>
                  <a:lnTo>
                    <a:pt x="230060" y="193390"/>
                  </a:lnTo>
                  <a:lnTo>
                    <a:pt x="233790" y="194100"/>
                  </a:lnTo>
                  <a:lnTo>
                    <a:pt x="237519" y="194899"/>
                  </a:lnTo>
                  <a:lnTo>
                    <a:pt x="241159" y="195876"/>
                  </a:lnTo>
                  <a:lnTo>
                    <a:pt x="244800" y="196941"/>
                  </a:lnTo>
                  <a:lnTo>
                    <a:pt x="248351" y="198096"/>
                  </a:lnTo>
                  <a:lnTo>
                    <a:pt x="251903" y="199428"/>
                  </a:lnTo>
                  <a:lnTo>
                    <a:pt x="255277" y="200848"/>
                  </a:lnTo>
                  <a:lnTo>
                    <a:pt x="258651" y="202358"/>
                  </a:lnTo>
                  <a:lnTo>
                    <a:pt x="261937" y="204045"/>
                  </a:lnTo>
                  <a:lnTo>
                    <a:pt x="262736" y="204400"/>
                  </a:lnTo>
                  <a:lnTo>
                    <a:pt x="263446" y="204578"/>
                  </a:lnTo>
                  <a:lnTo>
                    <a:pt x="264156" y="204666"/>
                  </a:lnTo>
                  <a:lnTo>
                    <a:pt x="265044" y="204666"/>
                  </a:lnTo>
                  <a:lnTo>
                    <a:pt x="265577" y="204578"/>
                  </a:lnTo>
                  <a:lnTo>
                    <a:pt x="266199" y="204489"/>
                  </a:lnTo>
                  <a:lnTo>
                    <a:pt x="266731" y="204311"/>
                  </a:lnTo>
                  <a:lnTo>
                    <a:pt x="267264" y="204134"/>
                  </a:lnTo>
                  <a:lnTo>
                    <a:pt x="267797" y="203867"/>
                  </a:lnTo>
                  <a:lnTo>
                    <a:pt x="268330" y="203512"/>
                  </a:lnTo>
                  <a:lnTo>
                    <a:pt x="269306" y="202713"/>
                  </a:lnTo>
                  <a:lnTo>
                    <a:pt x="270017" y="201736"/>
                  </a:lnTo>
                  <a:lnTo>
                    <a:pt x="270372" y="201292"/>
                  </a:lnTo>
                  <a:lnTo>
                    <a:pt x="270638" y="200760"/>
                  </a:lnTo>
                  <a:lnTo>
                    <a:pt x="270905" y="200138"/>
                  </a:lnTo>
                  <a:lnTo>
                    <a:pt x="271082" y="199605"/>
                  </a:lnTo>
                  <a:lnTo>
                    <a:pt x="271171" y="199073"/>
                  </a:lnTo>
                  <a:lnTo>
                    <a:pt x="271171" y="198451"/>
                  </a:lnTo>
                  <a:lnTo>
                    <a:pt x="271171" y="18469"/>
                  </a:lnTo>
                  <a:lnTo>
                    <a:pt x="268418" y="16515"/>
                  </a:lnTo>
                  <a:lnTo>
                    <a:pt x="265488" y="14651"/>
                  </a:lnTo>
                  <a:lnTo>
                    <a:pt x="262558" y="12964"/>
                  </a:lnTo>
                  <a:lnTo>
                    <a:pt x="259539" y="11365"/>
                  </a:lnTo>
                  <a:lnTo>
                    <a:pt x="256432" y="9945"/>
                  </a:lnTo>
                  <a:lnTo>
                    <a:pt x="253235" y="8613"/>
                  </a:lnTo>
                  <a:lnTo>
                    <a:pt x="249950" y="7370"/>
                  </a:lnTo>
                  <a:lnTo>
                    <a:pt x="246576" y="6127"/>
                  </a:lnTo>
                  <a:lnTo>
                    <a:pt x="243912" y="5328"/>
                  </a:lnTo>
                  <a:lnTo>
                    <a:pt x="241337" y="4617"/>
                  </a:lnTo>
                  <a:lnTo>
                    <a:pt x="238673" y="3996"/>
                  </a:lnTo>
                  <a:lnTo>
                    <a:pt x="236009" y="3374"/>
                  </a:lnTo>
                  <a:lnTo>
                    <a:pt x="233346" y="2841"/>
                  </a:lnTo>
                  <a:lnTo>
                    <a:pt x="230682" y="2309"/>
                  </a:lnTo>
                  <a:lnTo>
                    <a:pt x="225266" y="1421"/>
                  </a:lnTo>
                  <a:lnTo>
                    <a:pt x="219760" y="799"/>
                  </a:lnTo>
                  <a:lnTo>
                    <a:pt x="214255" y="355"/>
                  </a:lnTo>
                  <a:lnTo>
                    <a:pt x="208839" y="89"/>
                  </a:lnTo>
                  <a:lnTo>
                    <a:pt x="203423" y="0"/>
                  </a:lnTo>
                  <a:lnTo>
                    <a:pt x="198894" y="89"/>
                  </a:lnTo>
                  <a:lnTo>
                    <a:pt x="194277" y="266"/>
                  </a:lnTo>
                  <a:lnTo>
                    <a:pt x="189749" y="533"/>
                  </a:lnTo>
                  <a:lnTo>
                    <a:pt x="185131" y="977"/>
                  </a:lnTo>
                  <a:lnTo>
                    <a:pt x="180603" y="1509"/>
                  </a:lnTo>
                  <a:lnTo>
                    <a:pt x="176075" y="2220"/>
                  </a:lnTo>
                  <a:lnTo>
                    <a:pt x="171635" y="3108"/>
                  </a:lnTo>
                  <a:lnTo>
                    <a:pt x="167195" y="4173"/>
                  </a:lnTo>
                  <a:lnTo>
                    <a:pt x="162845" y="5328"/>
                  </a:lnTo>
                  <a:lnTo>
                    <a:pt x="158583" y="6659"/>
                  </a:lnTo>
                  <a:lnTo>
                    <a:pt x="154409" y="8169"/>
                  </a:lnTo>
                  <a:lnTo>
                    <a:pt x="152367" y="8968"/>
                  </a:lnTo>
                  <a:lnTo>
                    <a:pt x="150325" y="9856"/>
                  </a:lnTo>
                  <a:lnTo>
                    <a:pt x="148372" y="10744"/>
                  </a:lnTo>
                  <a:lnTo>
                    <a:pt x="146418" y="11721"/>
                  </a:lnTo>
                  <a:lnTo>
                    <a:pt x="144554" y="12697"/>
                  </a:lnTo>
                  <a:lnTo>
                    <a:pt x="142689" y="13763"/>
                  </a:lnTo>
                  <a:lnTo>
                    <a:pt x="140824" y="14917"/>
                  </a:lnTo>
                  <a:lnTo>
                    <a:pt x="139048" y="16071"/>
                  </a:lnTo>
                  <a:lnTo>
                    <a:pt x="137273" y="17226"/>
                  </a:lnTo>
                  <a:lnTo>
                    <a:pt x="135586" y="18469"/>
                  </a:lnTo>
                  <a:lnTo>
                    <a:pt x="133898" y="17226"/>
                  </a:lnTo>
                  <a:lnTo>
                    <a:pt x="132123" y="16071"/>
                  </a:lnTo>
                  <a:lnTo>
                    <a:pt x="130347" y="14917"/>
                  </a:lnTo>
                  <a:lnTo>
                    <a:pt x="128482" y="13763"/>
                  </a:lnTo>
                  <a:lnTo>
                    <a:pt x="126618" y="12697"/>
                  </a:lnTo>
                  <a:lnTo>
                    <a:pt x="124753" y="11721"/>
                  </a:lnTo>
                  <a:lnTo>
                    <a:pt x="122799" y="10744"/>
                  </a:lnTo>
                  <a:lnTo>
                    <a:pt x="120846" y="9856"/>
                  </a:lnTo>
                  <a:lnTo>
                    <a:pt x="118804" y="8968"/>
                  </a:lnTo>
                  <a:lnTo>
                    <a:pt x="116762" y="8169"/>
                  </a:lnTo>
                  <a:lnTo>
                    <a:pt x="112588" y="6659"/>
                  </a:lnTo>
                  <a:lnTo>
                    <a:pt x="108326" y="5328"/>
                  </a:lnTo>
                  <a:lnTo>
                    <a:pt x="103976" y="4173"/>
                  </a:lnTo>
                  <a:lnTo>
                    <a:pt x="99536" y="3108"/>
                  </a:lnTo>
                  <a:lnTo>
                    <a:pt x="95096" y="2220"/>
                  </a:lnTo>
                  <a:lnTo>
                    <a:pt x="90568" y="1509"/>
                  </a:lnTo>
                  <a:lnTo>
                    <a:pt x="86040" y="977"/>
                  </a:lnTo>
                  <a:lnTo>
                    <a:pt x="81422" y="533"/>
                  </a:lnTo>
                  <a:lnTo>
                    <a:pt x="76894" y="266"/>
                  </a:lnTo>
                  <a:lnTo>
                    <a:pt x="72277" y="89"/>
                  </a:lnTo>
                  <a:lnTo>
                    <a:pt x="6774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62"/>
            <p:cNvSpPr/>
            <p:nvPr/>
          </p:nvSpPr>
          <p:spPr>
            <a:xfrm>
              <a:off x="4118525" y="1625500"/>
              <a:ext cx="2157675" cy="765850"/>
            </a:xfrm>
            <a:custGeom>
              <a:avLst/>
              <a:gdLst/>
              <a:ahLst/>
              <a:cxnLst/>
              <a:rect l="l" t="t" r="r" b="b"/>
              <a:pathLst>
                <a:path w="86307" h="30634" extrusionOk="0">
                  <a:moveTo>
                    <a:pt x="51589" y="0"/>
                  </a:moveTo>
                  <a:lnTo>
                    <a:pt x="47682" y="178"/>
                  </a:lnTo>
                  <a:lnTo>
                    <a:pt x="43864" y="355"/>
                  </a:lnTo>
                  <a:lnTo>
                    <a:pt x="40135" y="622"/>
                  </a:lnTo>
                  <a:lnTo>
                    <a:pt x="36405" y="977"/>
                  </a:lnTo>
                  <a:lnTo>
                    <a:pt x="32765" y="1421"/>
                  </a:lnTo>
                  <a:lnTo>
                    <a:pt x="29213" y="1954"/>
                  </a:lnTo>
                  <a:lnTo>
                    <a:pt x="25662" y="2575"/>
                  </a:lnTo>
                  <a:lnTo>
                    <a:pt x="22199" y="3286"/>
                  </a:lnTo>
                  <a:lnTo>
                    <a:pt x="18825" y="3996"/>
                  </a:lnTo>
                  <a:lnTo>
                    <a:pt x="15539" y="4884"/>
                  </a:lnTo>
                  <a:lnTo>
                    <a:pt x="12254" y="5772"/>
                  </a:lnTo>
                  <a:lnTo>
                    <a:pt x="9057" y="6748"/>
                  </a:lnTo>
                  <a:lnTo>
                    <a:pt x="5950" y="7814"/>
                  </a:lnTo>
                  <a:lnTo>
                    <a:pt x="2931" y="8968"/>
                  </a:lnTo>
                  <a:lnTo>
                    <a:pt x="1" y="10211"/>
                  </a:lnTo>
                  <a:lnTo>
                    <a:pt x="1" y="30634"/>
                  </a:lnTo>
                  <a:lnTo>
                    <a:pt x="2664" y="29213"/>
                  </a:lnTo>
                  <a:lnTo>
                    <a:pt x="5417" y="27881"/>
                  </a:lnTo>
                  <a:lnTo>
                    <a:pt x="8347" y="26638"/>
                  </a:lnTo>
                  <a:lnTo>
                    <a:pt x="11455" y="25395"/>
                  </a:lnTo>
                  <a:lnTo>
                    <a:pt x="14563" y="24329"/>
                  </a:lnTo>
                  <a:lnTo>
                    <a:pt x="17848" y="23353"/>
                  </a:lnTo>
                  <a:lnTo>
                    <a:pt x="21133" y="22465"/>
                  </a:lnTo>
                  <a:lnTo>
                    <a:pt x="24596" y="21577"/>
                  </a:lnTo>
                  <a:lnTo>
                    <a:pt x="28148" y="20866"/>
                  </a:lnTo>
                  <a:lnTo>
                    <a:pt x="31788" y="20245"/>
                  </a:lnTo>
                  <a:lnTo>
                    <a:pt x="35606" y="19712"/>
                  </a:lnTo>
                  <a:lnTo>
                    <a:pt x="39424" y="19268"/>
                  </a:lnTo>
                  <a:lnTo>
                    <a:pt x="43331" y="18913"/>
                  </a:lnTo>
                  <a:lnTo>
                    <a:pt x="47238" y="18647"/>
                  </a:lnTo>
                  <a:lnTo>
                    <a:pt x="51322" y="18469"/>
                  </a:lnTo>
                  <a:lnTo>
                    <a:pt x="59491" y="18469"/>
                  </a:lnTo>
                  <a:lnTo>
                    <a:pt x="63487" y="18647"/>
                  </a:lnTo>
                  <a:lnTo>
                    <a:pt x="67483" y="18913"/>
                  </a:lnTo>
                  <a:lnTo>
                    <a:pt x="71389" y="19268"/>
                  </a:lnTo>
                  <a:lnTo>
                    <a:pt x="75207" y="19712"/>
                  </a:lnTo>
                  <a:lnTo>
                    <a:pt x="79026" y="20245"/>
                  </a:lnTo>
                  <a:lnTo>
                    <a:pt x="82666" y="20955"/>
                  </a:lnTo>
                  <a:lnTo>
                    <a:pt x="86307" y="21666"/>
                  </a:lnTo>
                  <a:lnTo>
                    <a:pt x="86307" y="2930"/>
                  </a:lnTo>
                  <a:lnTo>
                    <a:pt x="82577" y="2309"/>
                  </a:lnTo>
                  <a:lnTo>
                    <a:pt x="78848" y="1687"/>
                  </a:lnTo>
                  <a:lnTo>
                    <a:pt x="75030" y="1155"/>
                  </a:lnTo>
                  <a:lnTo>
                    <a:pt x="71212" y="711"/>
                  </a:lnTo>
                  <a:lnTo>
                    <a:pt x="67305" y="444"/>
                  </a:lnTo>
                  <a:lnTo>
                    <a:pt x="63398" y="178"/>
                  </a:lnTo>
                  <a:lnTo>
                    <a:pt x="5940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62"/>
            <p:cNvSpPr/>
            <p:nvPr/>
          </p:nvSpPr>
          <p:spPr>
            <a:xfrm>
              <a:off x="4118525" y="2444600"/>
              <a:ext cx="2157675" cy="768075"/>
            </a:xfrm>
            <a:custGeom>
              <a:avLst/>
              <a:gdLst/>
              <a:ahLst/>
              <a:cxnLst/>
              <a:rect l="l" t="t" r="r" b="b"/>
              <a:pathLst>
                <a:path w="86307" h="30723" extrusionOk="0">
                  <a:moveTo>
                    <a:pt x="51589" y="1"/>
                  </a:moveTo>
                  <a:lnTo>
                    <a:pt x="47682" y="178"/>
                  </a:lnTo>
                  <a:lnTo>
                    <a:pt x="43864" y="356"/>
                  </a:lnTo>
                  <a:lnTo>
                    <a:pt x="40135" y="711"/>
                  </a:lnTo>
                  <a:lnTo>
                    <a:pt x="36405" y="1066"/>
                  </a:lnTo>
                  <a:lnTo>
                    <a:pt x="32765" y="1510"/>
                  </a:lnTo>
                  <a:lnTo>
                    <a:pt x="29213" y="2043"/>
                  </a:lnTo>
                  <a:lnTo>
                    <a:pt x="25662" y="2664"/>
                  </a:lnTo>
                  <a:lnTo>
                    <a:pt x="22199" y="3375"/>
                  </a:lnTo>
                  <a:lnTo>
                    <a:pt x="18825" y="4085"/>
                  </a:lnTo>
                  <a:lnTo>
                    <a:pt x="15539" y="4973"/>
                  </a:lnTo>
                  <a:lnTo>
                    <a:pt x="12254" y="5861"/>
                  </a:lnTo>
                  <a:lnTo>
                    <a:pt x="9057" y="6838"/>
                  </a:lnTo>
                  <a:lnTo>
                    <a:pt x="5950" y="7903"/>
                  </a:lnTo>
                  <a:lnTo>
                    <a:pt x="2931" y="9057"/>
                  </a:lnTo>
                  <a:lnTo>
                    <a:pt x="1" y="10212"/>
                  </a:lnTo>
                  <a:lnTo>
                    <a:pt x="1" y="30723"/>
                  </a:lnTo>
                  <a:lnTo>
                    <a:pt x="2664" y="29213"/>
                  </a:lnTo>
                  <a:lnTo>
                    <a:pt x="5417" y="27881"/>
                  </a:lnTo>
                  <a:lnTo>
                    <a:pt x="8347" y="26638"/>
                  </a:lnTo>
                  <a:lnTo>
                    <a:pt x="11455" y="25484"/>
                  </a:lnTo>
                  <a:lnTo>
                    <a:pt x="14563" y="24330"/>
                  </a:lnTo>
                  <a:lnTo>
                    <a:pt x="17848" y="23353"/>
                  </a:lnTo>
                  <a:lnTo>
                    <a:pt x="21133" y="22465"/>
                  </a:lnTo>
                  <a:lnTo>
                    <a:pt x="24596" y="21666"/>
                  </a:lnTo>
                  <a:lnTo>
                    <a:pt x="28148" y="20867"/>
                  </a:lnTo>
                  <a:lnTo>
                    <a:pt x="31788" y="20245"/>
                  </a:lnTo>
                  <a:lnTo>
                    <a:pt x="35606" y="19713"/>
                  </a:lnTo>
                  <a:lnTo>
                    <a:pt x="39424" y="19269"/>
                  </a:lnTo>
                  <a:lnTo>
                    <a:pt x="43331" y="18913"/>
                  </a:lnTo>
                  <a:lnTo>
                    <a:pt x="47238" y="18647"/>
                  </a:lnTo>
                  <a:lnTo>
                    <a:pt x="51322" y="18558"/>
                  </a:lnTo>
                  <a:lnTo>
                    <a:pt x="55496" y="18469"/>
                  </a:lnTo>
                  <a:lnTo>
                    <a:pt x="59491" y="18558"/>
                  </a:lnTo>
                  <a:lnTo>
                    <a:pt x="63487" y="18736"/>
                  </a:lnTo>
                  <a:lnTo>
                    <a:pt x="67483" y="18913"/>
                  </a:lnTo>
                  <a:lnTo>
                    <a:pt x="71389" y="19269"/>
                  </a:lnTo>
                  <a:lnTo>
                    <a:pt x="75207" y="19801"/>
                  </a:lnTo>
                  <a:lnTo>
                    <a:pt x="79026" y="20334"/>
                  </a:lnTo>
                  <a:lnTo>
                    <a:pt x="82666" y="20956"/>
                  </a:lnTo>
                  <a:lnTo>
                    <a:pt x="86307" y="21666"/>
                  </a:lnTo>
                  <a:lnTo>
                    <a:pt x="86307" y="2931"/>
                  </a:lnTo>
                  <a:lnTo>
                    <a:pt x="82577" y="2309"/>
                  </a:lnTo>
                  <a:lnTo>
                    <a:pt x="78848" y="1688"/>
                  </a:lnTo>
                  <a:lnTo>
                    <a:pt x="75030" y="1244"/>
                  </a:lnTo>
                  <a:lnTo>
                    <a:pt x="71212" y="800"/>
                  </a:lnTo>
                  <a:lnTo>
                    <a:pt x="67305" y="445"/>
                  </a:lnTo>
                  <a:lnTo>
                    <a:pt x="63398" y="178"/>
                  </a:lnTo>
                  <a:lnTo>
                    <a:pt x="59403" y="89"/>
                  </a:lnTo>
                  <a:lnTo>
                    <a:pt x="5549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62"/>
            <p:cNvSpPr/>
            <p:nvPr/>
          </p:nvSpPr>
          <p:spPr>
            <a:xfrm>
              <a:off x="4118525" y="3268150"/>
              <a:ext cx="2157675" cy="765850"/>
            </a:xfrm>
            <a:custGeom>
              <a:avLst/>
              <a:gdLst/>
              <a:ahLst/>
              <a:cxnLst/>
              <a:rect l="l" t="t" r="r" b="b"/>
              <a:pathLst>
                <a:path w="86307" h="30634" extrusionOk="0">
                  <a:moveTo>
                    <a:pt x="51589" y="1"/>
                  </a:moveTo>
                  <a:lnTo>
                    <a:pt x="47682" y="178"/>
                  </a:lnTo>
                  <a:lnTo>
                    <a:pt x="43864" y="356"/>
                  </a:lnTo>
                  <a:lnTo>
                    <a:pt x="40135" y="622"/>
                  </a:lnTo>
                  <a:lnTo>
                    <a:pt x="36405" y="977"/>
                  </a:lnTo>
                  <a:lnTo>
                    <a:pt x="32765" y="1421"/>
                  </a:lnTo>
                  <a:lnTo>
                    <a:pt x="29213" y="1954"/>
                  </a:lnTo>
                  <a:lnTo>
                    <a:pt x="25662" y="2576"/>
                  </a:lnTo>
                  <a:lnTo>
                    <a:pt x="22199" y="3286"/>
                  </a:lnTo>
                  <a:lnTo>
                    <a:pt x="18825" y="3996"/>
                  </a:lnTo>
                  <a:lnTo>
                    <a:pt x="15539" y="4884"/>
                  </a:lnTo>
                  <a:lnTo>
                    <a:pt x="12254" y="5772"/>
                  </a:lnTo>
                  <a:lnTo>
                    <a:pt x="9057" y="6749"/>
                  </a:lnTo>
                  <a:lnTo>
                    <a:pt x="5950" y="7814"/>
                  </a:lnTo>
                  <a:lnTo>
                    <a:pt x="2931" y="8969"/>
                  </a:lnTo>
                  <a:lnTo>
                    <a:pt x="1" y="10212"/>
                  </a:lnTo>
                  <a:lnTo>
                    <a:pt x="1" y="30634"/>
                  </a:lnTo>
                  <a:lnTo>
                    <a:pt x="2664" y="29213"/>
                  </a:lnTo>
                  <a:lnTo>
                    <a:pt x="5417" y="27881"/>
                  </a:lnTo>
                  <a:lnTo>
                    <a:pt x="8347" y="26638"/>
                  </a:lnTo>
                  <a:lnTo>
                    <a:pt x="11455" y="25395"/>
                  </a:lnTo>
                  <a:lnTo>
                    <a:pt x="14563" y="24330"/>
                  </a:lnTo>
                  <a:lnTo>
                    <a:pt x="17848" y="23353"/>
                  </a:lnTo>
                  <a:lnTo>
                    <a:pt x="21133" y="22465"/>
                  </a:lnTo>
                  <a:lnTo>
                    <a:pt x="24596" y="21577"/>
                  </a:lnTo>
                  <a:lnTo>
                    <a:pt x="28148" y="20867"/>
                  </a:lnTo>
                  <a:lnTo>
                    <a:pt x="31788" y="20245"/>
                  </a:lnTo>
                  <a:lnTo>
                    <a:pt x="35606" y="19713"/>
                  </a:lnTo>
                  <a:lnTo>
                    <a:pt x="39424" y="19269"/>
                  </a:lnTo>
                  <a:lnTo>
                    <a:pt x="43331" y="18913"/>
                  </a:lnTo>
                  <a:lnTo>
                    <a:pt x="47238" y="18647"/>
                  </a:lnTo>
                  <a:lnTo>
                    <a:pt x="51322" y="18469"/>
                  </a:lnTo>
                  <a:lnTo>
                    <a:pt x="55496" y="18469"/>
                  </a:lnTo>
                  <a:lnTo>
                    <a:pt x="59491" y="18558"/>
                  </a:lnTo>
                  <a:lnTo>
                    <a:pt x="63487" y="18647"/>
                  </a:lnTo>
                  <a:lnTo>
                    <a:pt x="67483" y="18913"/>
                  </a:lnTo>
                  <a:lnTo>
                    <a:pt x="71389" y="19269"/>
                  </a:lnTo>
                  <a:lnTo>
                    <a:pt x="75207" y="19713"/>
                  </a:lnTo>
                  <a:lnTo>
                    <a:pt x="79026" y="20245"/>
                  </a:lnTo>
                  <a:lnTo>
                    <a:pt x="82666" y="20956"/>
                  </a:lnTo>
                  <a:lnTo>
                    <a:pt x="86307" y="21666"/>
                  </a:lnTo>
                  <a:lnTo>
                    <a:pt x="86307" y="2931"/>
                  </a:lnTo>
                  <a:lnTo>
                    <a:pt x="82577" y="2220"/>
                  </a:lnTo>
                  <a:lnTo>
                    <a:pt x="78848" y="1599"/>
                  </a:lnTo>
                  <a:lnTo>
                    <a:pt x="75030" y="1155"/>
                  </a:lnTo>
                  <a:lnTo>
                    <a:pt x="71212" y="711"/>
                  </a:lnTo>
                  <a:lnTo>
                    <a:pt x="67305" y="356"/>
                  </a:lnTo>
                  <a:lnTo>
                    <a:pt x="63398" y="178"/>
                  </a:lnTo>
                  <a:lnTo>
                    <a:pt x="5940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63"/>
          <p:cNvSpPr txBox="1"/>
          <p:nvPr/>
        </p:nvSpPr>
        <p:spPr>
          <a:xfrm>
            <a:off x="517675" y="524338"/>
            <a:ext cx="4931100" cy="554100"/>
          </a:xfrm>
          <a:prstGeom prst="rect">
            <a:avLst/>
          </a:prstGeom>
          <a:noFill/>
          <a:ln>
            <a:noFill/>
          </a:ln>
        </p:spPr>
        <p:txBody>
          <a:bodyPr spcFirstLastPara="1" wrap="square" lIns="0" tIns="91425" rIns="91425" bIns="91425" anchor="t" anchorCtr="0">
            <a:spAutoFit/>
          </a:bodyPr>
          <a:lstStyle/>
          <a:p>
            <a:pPr marL="0" lvl="0" indent="0" algn="l" rtl="0">
              <a:spcBef>
                <a:spcPts val="0"/>
              </a:spcBef>
              <a:spcAft>
                <a:spcPts val="0"/>
              </a:spcAft>
              <a:buNone/>
            </a:pPr>
            <a:r>
              <a:rPr lang="en" sz="2400">
                <a:solidFill>
                  <a:srgbClr val="5F6368"/>
                </a:solidFill>
                <a:latin typeface="Open Sans"/>
                <a:ea typeface="Open Sans"/>
                <a:cs typeface="Open Sans"/>
                <a:sym typeface="Open Sans"/>
              </a:rPr>
              <a:t>Next steps</a:t>
            </a:r>
            <a:endParaRPr sz="2400">
              <a:solidFill>
                <a:srgbClr val="5F6368"/>
              </a:solidFill>
              <a:latin typeface="Open Sans"/>
              <a:ea typeface="Open Sans"/>
              <a:cs typeface="Open Sans"/>
              <a:sym typeface="Open Sans"/>
            </a:endParaRPr>
          </a:p>
        </p:txBody>
      </p:sp>
      <p:sp>
        <p:nvSpPr>
          <p:cNvPr id="394" name="Google Shape;394;p63"/>
          <p:cNvSpPr/>
          <p:nvPr/>
        </p:nvSpPr>
        <p:spPr>
          <a:xfrm>
            <a:off x="2299754" y="1444862"/>
            <a:ext cx="2436300" cy="3174300"/>
          </a:xfrm>
          <a:prstGeom prst="rect">
            <a:avLst/>
          </a:prstGeom>
          <a:solidFill>
            <a:srgbClr val="F8F9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63"/>
          <p:cNvSpPr txBox="1"/>
          <p:nvPr/>
        </p:nvSpPr>
        <p:spPr>
          <a:xfrm>
            <a:off x="2493404" y="1890337"/>
            <a:ext cx="2049000" cy="1034099"/>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Clr>
                <a:schemeClr val="dk1"/>
              </a:buClr>
              <a:buSzPts val="1100"/>
              <a:buFont typeface="Arial"/>
              <a:buNone/>
            </a:pPr>
            <a:r>
              <a:rPr lang="en" sz="1200" dirty="0">
                <a:solidFill>
                  <a:srgbClr val="5F6368"/>
                </a:solidFill>
                <a:latin typeface="Open Sans"/>
                <a:ea typeface="Open Sans"/>
                <a:cs typeface="Open Sans"/>
                <a:sym typeface="Open Sans"/>
              </a:rPr>
              <a:t>Conduct more user research to determine additional features in the app.</a:t>
            </a:r>
            <a:endParaRPr sz="1200" dirty="0"/>
          </a:p>
        </p:txBody>
      </p:sp>
      <p:sp>
        <p:nvSpPr>
          <p:cNvPr id="396" name="Google Shape;396;p63"/>
          <p:cNvSpPr/>
          <p:nvPr/>
        </p:nvSpPr>
        <p:spPr>
          <a:xfrm>
            <a:off x="4957354" y="1444862"/>
            <a:ext cx="2436300" cy="3174300"/>
          </a:xfrm>
          <a:prstGeom prst="rect">
            <a:avLst/>
          </a:prstGeom>
          <a:solidFill>
            <a:srgbClr val="F8F9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63"/>
          <p:cNvSpPr txBox="1"/>
          <p:nvPr/>
        </p:nvSpPr>
        <p:spPr>
          <a:xfrm>
            <a:off x="5151004" y="1890337"/>
            <a:ext cx="2049000" cy="1034099"/>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1200" dirty="0">
                <a:solidFill>
                  <a:srgbClr val="5F6368"/>
                </a:solidFill>
                <a:latin typeface="Open Sans"/>
                <a:ea typeface="Open Sans"/>
                <a:cs typeface="Open Sans"/>
                <a:sym typeface="Open Sans"/>
              </a:rPr>
              <a:t>Conduct another usability study in high-fidelty prototype to further refine the app.</a:t>
            </a:r>
            <a:endParaRPr sz="1200" dirty="0"/>
          </a:p>
        </p:txBody>
      </p:sp>
      <p:sp>
        <p:nvSpPr>
          <p:cNvPr id="400" name="Google Shape;400;p63"/>
          <p:cNvSpPr/>
          <p:nvPr/>
        </p:nvSpPr>
        <p:spPr>
          <a:xfrm>
            <a:off x="3261254" y="1160170"/>
            <a:ext cx="513300" cy="513300"/>
          </a:xfrm>
          <a:prstGeom prst="ellipse">
            <a:avLst/>
          </a:prstGeom>
          <a:solidFill>
            <a:srgbClr val="5F6368"/>
          </a:solidFill>
          <a:ln>
            <a:noFill/>
          </a:ln>
        </p:spPr>
        <p:txBody>
          <a:bodyPr spcFirstLastPara="1" wrap="square" lIns="0" tIns="0" rIns="0" bIns="0" anchor="ctr" anchorCtr="0">
            <a:noAutofit/>
          </a:bodyPr>
          <a:lstStyle/>
          <a:p>
            <a:pPr marL="0" lvl="0" indent="0" algn="ctr" rtl="0">
              <a:spcBef>
                <a:spcPts val="0"/>
              </a:spcBef>
              <a:spcAft>
                <a:spcPts val="0"/>
              </a:spcAft>
              <a:buNone/>
            </a:pPr>
            <a:r>
              <a:rPr lang="en" sz="2200">
                <a:solidFill>
                  <a:srgbClr val="FFFFFF"/>
                </a:solidFill>
                <a:latin typeface="Google Sans Medium"/>
                <a:ea typeface="Google Sans Medium"/>
                <a:cs typeface="Google Sans Medium"/>
                <a:sym typeface="Google Sans Medium"/>
              </a:rPr>
              <a:t>1</a:t>
            </a:r>
            <a:endParaRPr sz="2200">
              <a:solidFill>
                <a:srgbClr val="FFFFFF"/>
              </a:solidFill>
              <a:latin typeface="Google Sans Medium"/>
              <a:ea typeface="Google Sans Medium"/>
              <a:cs typeface="Google Sans Medium"/>
              <a:sym typeface="Google Sans Medium"/>
            </a:endParaRPr>
          </a:p>
        </p:txBody>
      </p:sp>
      <p:sp>
        <p:nvSpPr>
          <p:cNvPr id="401" name="Google Shape;401;p63"/>
          <p:cNvSpPr/>
          <p:nvPr/>
        </p:nvSpPr>
        <p:spPr>
          <a:xfrm>
            <a:off x="5918854" y="1160170"/>
            <a:ext cx="513300" cy="513300"/>
          </a:xfrm>
          <a:prstGeom prst="ellipse">
            <a:avLst/>
          </a:prstGeom>
          <a:solidFill>
            <a:srgbClr val="5F6368"/>
          </a:solidFill>
          <a:ln>
            <a:noFill/>
          </a:ln>
        </p:spPr>
        <p:txBody>
          <a:bodyPr spcFirstLastPara="1" wrap="square" lIns="0" tIns="0" rIns="0" bIns="0" anchor="ctr" anchorCtr="0">
            <a:noAutofit/>
          </a:bodyPr>
          <a:lstStyle/>
          <a:p>
            <a:pPr marL="0" lvl="0" indent="0" algn="ctr" rtl="0">
              <a:spcBef>
                <a:spcPts val="0"/>
              </a:spcBef>
              <a:spcAft>
                <a:spcPts val="0"/>
              </a:spcAft>
              <a:buNone/>
            </a:pPr>
            <a:r>
              <a:rPr lang="en" sz="2200">
                <a:solidFill>
                  <a:srgbClr val="FFFFFF"/>
                </a:solidFill>
                <a:latin typeface="Google Sans Medium"/>
                <a:ea typeface="Google Sans Medium"/>
                <a:cs typeface="Google Sans Medium"/>
                <a:sym typeface="Google Sans Medium"/>
              </a:rPr>
              <a:t>2</a:t>
            </a:r>
            <a:endParaRPr sz="2200">
              <a:solidFill>
                <a:srgbClr val="FFFFFF"/>
              </a:solidFill>
              <a:latin typeface="Google Sans Medium"/>
              <a:ea typeface="Google Sans Medium"/>
              <a:cs typeface="Google Sans Medium"/>
              <a:sym typeface="Google Sans Medium"/>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64"/>
          <p:cNvSpPr txBox="1"/>
          <p:nvPr/>
        </p:nvSpPr>
        <p:spPr>
          <a:xfrm>
            <a:off x="517675" y="524338"/>
            <a:ext cx="4931100" cy="554100"/>
          </a:xfrm>
          <a:prstGeom prst="rect">
            <a:avLst/>
          </a:prstGeom>
          <a:noFill/>
          <a:ln>
            <a:noFill/>
          </a:ln>
        </p:spPr>
        <p:txBody>
          <a:bodyPr spcFirstLastPara="1" wrap="square" lIns="0" tIns="91425" rIns="91425" bIns="91425" anchor="t" anchorCtr="0">
            <a:spAutoFit/>
          </a:bodyPr>
          <a:lstStyle/>
          <a:p>
            <a:pPr marL="0" lvl="0" indent="0" algn="l" rtl="0">
              <a:spcBef>
                <a:spcPts val="0"/>
              </a:spcBef>
              <a:spcAft>
                <a:spcPts val="0"/>
              </a:spcAft>
              <a:buNone/>
            </a:pPr>
            <a:r>
              <a:rPr lang="en" sz="2400">
                <a:solidFill>
                  <a:srgbClr val="5F6368"/>
                </a:solidFill>
                <a:latin typeface="Open Sans"/>
                <a:ea typeface="Open Sans"/>
                <a:cs typeface="Open Sans"/>
                <a:sym typeface="Open Sans"/>
              </a:rPr>
              <a:t>Let’s connect!</a:t>
            </a:r>
            <a:endParaRPr sz="2400">
              <a:solidFill>
                <a:srgbClr val="5F6368"/>
              </a:solidFill>
              <a:latin typeface="Open Sans"/>
              <a:ea typeface="Open Sans"/>
              <a:cs typeface="Open Sans"/>
              <a:sym typeface="Open Sans"/>
            </a:endParaRPr>
          </a:p>
        </p:txBody>
      </p:sp>
      <p:sp>
        <p:nvSpPr>
          <p:cNvPr id="408" name="Google Shape;408;p64"/>
          <p:cNvSpPr txBox="1"/>
          <p:nvPr/>
        </p:nvSpPr>
        <p:spPr>
          <a:xfrm>
            <a:off x="3064600" y="-1016100"/>
            <a:ext cx="6509400" cy="7233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
                <a:solidFill>
                  <a:srgbClr val="5F6368"/>
                </a:solidFill>
                <a:latin typeface="Open Sans"/>
                <a:ea typeface="Open Sans"/>
                <a:cs typeface="Open Sans"/>
                <a:sym typeface="Open Sans"/>
              </a:rPr>
              <a:t>Insert a few sentences summarizing the next steps you would take with this project and why. Feel free to organize next steps in a bullet point list. </a:t>
            </a:r>
            <a:endParaRPr>
              <a:solidFill>
                <a:srgbClr val="5F6368"/>
              </a:solidFill>
              <a:latin typeface="Open Sans"/>
              <a:ea typeface="Open Sans"/>
              <a:cs typeface="Open Sans"/>
              <a:sym typeface="Open Sans"/>
            </a:endParaRPr>
          </a:p>
        </p:txBody>
      </p:sp>
      <p:sp>
        <p:nvSpPr>
          <p:cNvPr id="409" name="Google Shape;409;p64"/>
          <p:cNvSpPr/>
          <p:nvPr/>
        </p:nvSpPr>
        <p:spPr>
          <a:xfrm>
            <a:off x="517675" y="1832019"/>
            <a:ext cx="7938900" cy="2510400"/>
          </a:xfrm>
          <a:prstGeom prst="rect">
            <a:avLst/>
          </a:prstGeom>
          <a:solidFill>
            <a:srgbClr val="F8F9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64"/>
          <p:cNvSpPr txBox="1"/>
          <p:nvPr/>
        </p:nvSpPr>
        <p:spPr>
          <a:xfrm>
            <a:off x="919075" y="2461800"/>
            <a:ext cx="7136100" cy="1458831"/>
          </a:xfrm>
          <a:prstGeom prst="rect">
            <a:avLst/>
          </a:prstGeom>
          <a:noFill/>
          <a:ln>
            <a:noFill/>
          </a:ln>
        </p:spPr>
        <p:txBody>
          <a:bodyPr spcFirstLastPara="1" wrap="square" lIns="0" tIns="91425" rIns="91425" bIns="91425" anchor="t" anchorCtr="0">
            <a:spAutoFit/>
          </a:bodyPr>
          <a:lstStyle/>
          <a:p>
            <a:pPr marL="0" lvl="0" indent="0" algn="ctr" rtl="0">
              <a:lnSpc>
                <a:spcPct val="115000"/>
              </a:lnSpc>
              <a:spcBef>
                <a:spcPts val="0"/>
              </a:spcBef>
              <a:spcAft>
                <a:spcPts val="0"/>
              </a:spcAft>
              <a:buClr>
                <a:schemeClr val="dk1"/>
              </a:buClr>
              <a:buSzPts val="1100"/>
              <a:buFont typeface="Arial"/>
              <a:buNone/>
            </a:pPr>
            <a:r>
              <a:rPr lang="en-US" sz="1200" dirty="0">
                <a:solidFill>
                  <a:srgbClr val="5F6368"/>
                </a:solidFill>
                <a:latin typeface="Open Sans"/>
                <a:ea typeface="Open Sans"/>
                <a:cs typeface="Open Sans"/>
                <a:sym typeface="Open Sans"/>
              </a:rPr>
              <a:t>Thank you for your review of the </a:t>
            </a:r>
            <a:r>
              <a:rPr lang="en-US" sz="1200" dirty="0" err="1">
                <a:solidFill>
                  <a:srgbClr val="5F6368"/>
                </a:solidFill>
                <a:latin typeface="Open Sans"/>
                <a:ea typeface="Open Sans"/>
                <a:cs typeface="Open Sans"/>
                <a:sym typeface="Open Sans"/>
              </a:rPr>
              <a:t>ArtInfo</a:t>
            </a:r>
            <a:r>
              <a:rPr lang="en-US" sz="1200" dirty="0">
                <a:solidFill>
                  <a:srgbClr val="5F6368"/>
                </a:solidFill>
                <a:latin typeface="Open Sans"/>
                <a:ea typeface="Open Sans"/>
                <a:cs typeface="Open Sans"/>
                <a:sym typeface="Open Sans"/>
              </a:rPr>
              <a:t> app! If you wish to contact me for questions or information, my information is provided below:</a:t>
            </a:r>
          </a:p>
          <a:p>
            <a:pPr marL="0" lvl="0" indent="0" algn="ctr" rtl="0">
              <a:lnSpc>
                <a:spcPct val="115000"/>
              </a:lnSpc>
              <a:spcBef>
                <a:spcPts val="0"/>
              </a:spcBef>
              <a:spcAft>
                <a:spcPts val="0"/>
              </a:spcAft>
              <a:buClr>
                <a:schemeClr val="dk1"/>
              </a:buClr>
              <a:buSzPts val="1100"/>
              <a:buFont typeface="Arial"/>
              <a:buNone/>
            </a:pPr>
            <a:endParaRPr lang="en-US" sz="1200" b="1" dirty="0">
              <a:solidFill>
                <a:srgbClr val="5F6368"/>
              </a:solidFill>
              <a:latin typeface="Open Sans"/>
              <a:ea typeface="Open Sans"/>
              <a:cs typeface="Open Sans"/>
              <a:sym typeface="Open Sans"/>
            </a:endParaRPr>
          </a:p>
          <a:p>
            <a:pPr marL="0" lvl="0" indent="0" algn="ctr" rtl="0">
              <a:lnSpc>
                <a:spcPct val="115000"/>
              </a:lnSpc>
              <a:spcBef>
                <a:spcPts val="0"/>
              </a:spcBef>
              <a:spcAft>
                <a:spcPts val="0"/>
              </a:spcAft>
              <a:buClr>
                <a:schemeClr val="dk1"/>
              </a:buClr>
              <a:buSzPts val="1100"/>
              <a:buFont typeface="Arial"/>
              <a:buNone/>
            </a:pPr>
            <a:r>
              <a:rPr lang="en-US" sz="1200" b="1" dirty="0">
                <a:solidFill>
                  <a:srgbClr val="5F6368"/>
                </a:solidFill>
                <a:latin typeface="Open Sans"/>
                <a:ea typeface="Open Sans"/>
                <a:cs typeface="Open Sans"/>
                <a:sym typeface="Open Sans"/>
              </a:rPr>
              <a:t>Email: </a:t>
            </a:r>
            <a:r>
              <a:rPr lang="en-US" sz="1200" b="1" dirty="0">
                <a:solidFill>
                  <a:srgbClr val="5F6368"/>
                </a:solidFill>
                <a:latin typeface="Open Sans"/>
                <a:ea typeface="Open Sans"/>
                <a:cs typeface="Open Sans"/>
                <a:sym typeface="Open Sans"/>
                <a:hlinkClick r:id="rId3"/>
              </a:rPr>
              <a:t>wkim@wkuxdesign.com</a:t>
            </a:r>
            <a:endParaRPr lang="en-US" sz="1200" b="1" dirty="0">
              <a:solidFill>
                <a:srgbClr val="5F6368"/>
              </a:solidFill>
              <a:latin typeface="Open Sans"/>
              <a:ea typeface="Open Sans"/>
              <a:cs typeface="Open Sans"/>
              <a:sym typeface="Open Sans"/>
            </a:endParaRPr>
          </a:p>
          <a:p>
            <a:pPr marL="0" lvl="0" indent="0" algn="ctr" rtl="0">
              <a:lnSpc>
                <a:spcPct val="115000"/>
              </a:lnSpc>
              <a:spcBef>
                <a:spcPts val="0"/>
              </a:spcBef>
              <a:spcAft>
                <a:spcPts val="0"/>
              </a:spcAft>
              <a:buClr>
                <a:schemeClr val="dk1"/>
              </a:buClr>
              <a:buSzPts val="1100"/>
              <a:buFont typeface="Arial"/>
              <a:buNone/>
            </a:pPr>
            <a:r>
              <a:rPr lang="en-US" sz="1200" b="1" dirty="0">
                <a:solidFill>
                  <a:srgbClr val="5F6368"/>
                </a:solidFill>
                <a:latin typeface="Open Sans"/>
                <a:ea typeface="Open Sans"/>
                <a:cs typeface="Open Sans"/>
                <a:sym typeface="Open Sans"/>
              </a:rPr>
              <a:t>Website: </a:t>
            </a:r>
            <a:r>
              <a:rPr lang="en-US" sz="1200" b="1" dirty="0">
                <a:solidFill>
                  <a:srgbClr val="5F6368"/>
                </a:solidFill>
                <a:latin typeface="Open Sans"/>
                <a:ea typeface="Open Sans"/>
                <a:cs typeface="Open Sans"/>
                <a:sym typeface="Open Sans"/>
                <a:hlinkClick r:id="rId4"/>
              </a:rPr>
              <a:t>www.wkuxdesign.com</a:t>
            </a:r>
            <a:endParaRPr lang="en-US" sz="1200" b="1" dirty="0">
              <a:solidFill>
                <a:srgbClr val="1967D2"/>
              </a:solidFill>
              <a:latin typeface="Open Sans"/>
              <a:ea typeface="Open Sans"/>
              <a:cs typeface="Open Sans"/>
              <a:sym typeface="Open Sans"/>
            </a:endParaRPr>
          </a:p>
          <a:p>
            <a:pPr marL="0" lvl="0" indent="0" algn="ctr" rtl="0">
              <a:lnSpc>
                <a:spcPct val="115000"/>
              </a:lnSpc>
              <a:spcBef>
                <a:spcPts val="0"/>
              </a:spcBef>
              <a:spcAft>
                <a:spcPts val="0"/>
              </a:spcAft>
              <a:buClr>
                <a:schemeClr val="dk1"/>
              </a:buClr>
              <a:buSzPts val="1100"/>
              <a:buFont typeface="Arial"/>
              <a:buNone/>
            </a:pPr>
            <a:endParaRPr lang="en-US" sz="1200" b="1" dirty="0">
              <a:solidFill>
                <a:srgbClr val="5F6368"/>
              </a:solidFill>
              <a:latin typeface="Open Sans"/>
              <a:ea typeface="Open Sans"/>
              <a:cs typeface="Open Sans"/>
              <a:sym typeface="Open Sans"/>
            </a:endParaRPr>
          </a:p>
        </p:txBody>
      </p:sp>
      <p:sp>
        <p:nvSpPr>
          <p:cNvPr id="411" name="Google Shape;411;p64"/>
          <p:cNvSpPr/>
          <p:nvPr/>
        </p:nvSpPr>
        <p:spPr>
          <a:xfrm>
            <a:off x="4230475" y="1602212"/>
            <a:ext cx="513300" cy="513300"/>
          </a:xfrm>
          <a:prstGeom prst="ellipse">
            <a:avLst/>
          </a:prstGeom>
          <a:solidFill>
            <a:srgbClr val="5F63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64"/>
          <p:cNvSpPr/>
          <p:nvPr/>
        </p:nvSpPr>
        <p:spPr>
          <a:xfrm>
            <a:off x="4361825" y="1734124"/>
            <a:ext cx="250599" cy="249449"/>
          </a:xfrm>
          <a:custGeom>
            <a:avLst/>
            <a:gdLst/>
            <a:ahLst/>
            <a:cxnLst/>
            <a:rect l="l" t="t" r="r" b="b"/>
            <a:pathLst>
              <a:path w="964" h="962" extrusionOk="0">
                <a:moveTo>
                  <a:pt x="774" y="400"/>
                </a:moveTo>
                <a:lnTo>
                  <a:pt x="562" y="189"/>
                </a:lnTo>
                <a:lnTo>
                  <a:pt x="0" y="749"/>
                </a:lnTo>
                <a:lnTo>
                  <a:pt x="0" y="961"/>
                </a:lnTo>
                <a:lnTo>
                  <a:pt x="212" y="961"/>
                </a:lnTo>
                <a:lnTo>
                  <a:pt x="774" y="400"/>
                </a:lnTo>
                <a:close/>
                <a:moveTo>
                  <a:pt x="940" y="234"/>
                </a:moveTo>
                <a:cubicBezTo>
                  <a:pt x="963" y="211"/>
                  <a:pt x="963" y="177"/>
                  <a:pt x="940" y="155"/>
                </a:cubicBezTo>
                <a:lnTo>
                  <a:pt x="807" y="22"/>
                </a:lnTo>
                <a:cubicBezTo>
                  <a:pt x="785" y="0"/>
                  <a:pt x="751" y="0"/>
                  <a:pt x="728" y="22"/>
                </a:cubicBezTo>
                <a:lnTo>
                  <a:pt x="618" y="132"/>
                </a:lnTo>
                <a:lnTo>
                  <a:pt x="830" y="344"/>
                </a:lnTo>
                <a:lnTo>
                  <a:pt x="940" y="234"/>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4285F4"/>
        </a:solidFill>
        <a:effectLst/>
      </p:bgPr>
    </p:bg>
    <p:spTree>
      <p:nvGrpSpPr>
        <p:cNvPr id="1" name="Shape 416"/>
        <p:cNvGrpSpPr/>
        <p:nvPr/>
      </p:nvGrpSpPr>
      <p:grpSpPr>
        <a:xfrm>
          <a:off x="0" y="0"/>
          <a:ext cx="0" cy="0"/>
          <a:chOff x="0" y="0"/>
          <a:chExt cx="0" cy="0"/>
        </a:xfrm>
      </p:grpSpPr>
      <p:sp>
        <p:nvSpPr>
          <p:cNvPr id="417" name="Google Shape;417;p65"/>
          <p:cNvSpPr txBox="1"/>
          <p:nvPr/>
        </p:nvSpPr>
        <p:spPr>
          <a:xfrm>
            <a:off x="2106450" y="2202300"/>
            <a:ext cx="4931100" cy="738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600">
                <a:solidFill>
                  <a:srgbClr val="FFFFFF"/>
                </a:solidFill>
                <a:latin typeface="Open Sans"/>
                <a:ea typeface="Open Sans"/>
                <a:cs typeface="Open Sans"/>
                <a:sym typeface="Open Sans"/>
              </a:rPr>
              <a:t>Thank you!</a:t>
            </a:r>
            <a:endParaRPr sz="3600">
              <a:solidFill>
                <a:srgbClr val="FFFFFF"/>
              </a:solidFill>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1079</Words>
  <Application>Microsoft Office PowerPoint</Application>
  <PresentationFormat>On-screen Show (16:9)</PresentationFormat>
  <Paragraphs>135</Paragraphs>
  <Slides>27</Slides>
  <Notes>27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27</vt:i4>
      </vt:variant>
    </vt:vector>
  </HeadingPairs>
  <TitlesOfParts>
    <vt:vector size="34" baseType="lpstr">
      <vt:lpstr>Calibri</vt:lpstr>
      <vt:lpstr>Google Sans Medium</vt:lpstr>
      <vt:lpstr>Open Sans</vt:lpstr>
      <vt:lpstr>Arial</vt:lpstr>
      <vt:lpstr>Open Sans SemiBold</vt:lpstr>
      <vt:lpstr>Simple Light</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William Kim</cp:lastModifiedBy>
  <cp:revision>2</cp:revision>
  <dcterms:modified xsi:type="dcterms:W3CDTF">2021-10-05T05:12:51Z</dcterms:modified>
</cp:coreProperties>
</file>